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3"/>
  </p:notesMasterIdLst>
  <p:handoutMasterIdLst>
    <p:handoutMasterId r:id="rId114"/>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616" r:id="rId15"/>
    <p:sldId id="640" r:id="rId16"/>
    <p:sldId id="617" r:id="rId17"/>
    <p:sldId id="538" r:id="rId18"/>
    <p:sldId id="641" r:id="rId19"/>
    <p:sldId id="539" r:id="rId20"/>
    <p:sldId id="431" r:id="rId21"/>
    <p:sldId id="540" r:id="rId22"/>
    <p:sldId id="534" r:id="rId23"/>
    <p:sldId id="614" r:id="rId24"/>
    <p:sldId id="615" r:id="rId25"/>
    <p:sldId id="535" r:id="rId26"/>
    <p:sldId id="642" r:id="rId27"/>
    <p:sldId id="542" r:id="rId28"/>
    <p:sldId id="618" r:id="rId29"/>
    <p:sldId id="643" r:id="rId30"/>
    <p:sldId id="644" r:id="rId31"/>
    <p:sldId id="377" r:id="rId32"/>
    <p:sldId id="589" r:id="rId33"/>
    <p:sldId id="634" r:id="rId34"/>
    <p:sldId id="590" r:id="rId35"/>
    <p:sldId id="541" r:id="rId36"/>
    <p:sldId id="619" r:id="rId37"/>
    <p:sldId id="601" r:id="rId38"/>
    <p:sldId id="544" r:id="rId39"/>
    <p:sldId id="620" r:id="rId40"/>
    <p:sldId id="610" r:id="rId41"/>
    <p:sldId id="592" r:id="rId42"/>
    <p:sldId id="593" r:id="rId43"/>
    <p:sldId id="594" r:id="rId44"/>
    <p:sldId id="546" r:id="rId45"/>
    <p:sldId id="621" r:id="rId46"/>
    <p:sldId id="622" r:id="rId47"/>
    <p:sldId id="645" r:id="rId48"/>
    <p:sldId id="584" r:id="rId49"/>
    <p:sldId id="603" r:id="rId50"/>
    <p:sldId id="623" r:id="rId51"/>
    <p:sldId id="624" r:id="rId52"/>
    <p:sldId id="639" r:id="rId53"/>
    <p:sldId id="625" r:id="rId54"/>
    <p:sldId id="646" r:id="rId55"/>
    <p:sldId id="458" r:id="rId56"/>
    <p:sldId id="647" r:id="rId57"/>
    <p:sldId id="626" r:id="rId58"/>
    <p:sldId id="648" r:id="rId59"/>
    <p:sldId id="381" r:id="rId60"/>
    <p:sldId id="627" r:id="rId61"/>
    <p:sldId id="630" r:id="rId62"/>
    <p:sldId id="628" r:id="rId63"/>
    <p:sldId id="629" r:id="rId64"/>
    <p:sldId id="631" r:id="rId65"/>
    <p:sldId id="632" r:id="rId66"/>
    <p:sldId id="477" r:id="rId67"/>
    <p:sldId id="633" r:id="rId68"/>
    <p:sldId id="649" r:id="rId69"/>
    <p:sldId id="581" r:id="rId70"/>
    <p:sldId id="574" r:id="rId71"/>
    <p:sldId id="557" r:id="rId72"/>
    <p:sldId id="561" r:id="rId73"/>
    <p:sldId id="562" r:id="rId74"/>
    <p:sldId id="467" r:id="rId75"/>
    <p:sldId id="563" r:id="rId76"/>
    <p:sldId id="575" r:id="rId77"/>
    <p:sldId id="576" r:id="rId78"/>
    <p:sldId id="583" r:id="rId79"/>
    <p:sldId id="565" r:id="rId80"/>
    <p:sldId id="650" r:id="rId81"/>
    <p:sldId id="378" r:id="rId82"/>
    <p:sldId id="549" r:id="rId83"/>
    <p:sldId id="636" r:id="rId84"/>
    <p:sldId id="637" r:id="rId85"/>
    <p:sldId id="652" r:id="rId86"/>
    <p:sldId id="651" r:id="rId87"/>
    <p:sldId id="423" r:id="rId88"/>
    <p:sldId id="479" r:id="rId89"/>
    <p:sldId id="481" r:id="rId90"/>
    <p:sldId id="482" r:id="rId91"/>
    <p:sldId id="487" r:id="rId92"/>
    <p:sldId id="568" r:id="rId93"/>
    <p:sldId id="653" r:id="rId94"/>
    <p:sldId id="577" r:id="rId95"/>
    <p:sldId id="654" r:id="rId96"/>
    <p:sldId id="387" r:id="rId97"/>
    <p:sldId id="569" r:id="rId98"/>
    <p:sldId id="570" r:id="rId99"/>
    <p:sldId id="571" r:id="rId100"/>
    <p:sldId id="638" r:id="rId101"/>
    <p:sldId id="579" r:id="rId102"/>
    <p:sldId id="578" r:id="rId103"/>
    <p:sldId id="655" r:id="rId104"/>
    <p:sldId id="390" r:id="rId105"/>
    <p:sldId id="591" r:id="rId106"/>
    <p:sldId id="428" r:id="rId107"/>
    <p:sldId id="656" r:id="rId108"/>
    <p:sldId id="442" r:id="rId109"/>
    <p:sldId id="443" r:id="rId110"/>
    <p:sldId id="580" r:id="rId111"/>
    <p:sldId id="409" r:id="rId11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B0000"/>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90"/>
    <p:restoredTop sz="92776"/>
  </p:normalViewPr>
  <p:slideViewPr>
    <p:cSldViewPr>
      <p:cViewPr varScale="1">
        <p:scale>
          <a:sx n="105" d="100"/>
          <a:sy n="105" d="100"/>
        </p:scale>
        <p:origin x="192" y="27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2"/>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7/18/19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256934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289096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17</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365479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872793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693083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453949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30645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41</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48</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3628331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88781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4270760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73</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81</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3367082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87</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 Relate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88</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89</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96</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924269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104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108</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110</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55.tiff"/><Relationship Id="rId5" Type="http://schemas.openxmlformats.org/officeDocument/2006/relationships/image" Target="../media/image54.jpeg"/><Relationship Id="rId4" Type="http://schemas.openxmlformats.org/officeDocument/2006/relationships/image" Target="../media/image53.jpeg"/></Relationships>
</file>

<file path=ppt/slides/_rels/slide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s://code.pyret.org/editor#share=1PTPxKGyUfsMpy4GzFtYS_JGntiHOL0Yu"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hyperlink" Target="https://www.bootstrapworld.org/materials/fall2019/courses/data-science/en-us/resources/teachers/index.shtml"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code.pyret.org/editor#share=1VVz4l0P6GLwbcpYyAGYJuRgBxj69R52Z&amp;v=bf92f5e"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www.vox.com/future-perfect/2019/4/8/18297410/ai-tesla-self-driving-cars-adversarial-machine-learning" TargetMode="External"/><Relationship Id="rId2" Type="http://schemas.openxmlformats.org/officeDocument/2006/relationships/hyperlink" Target="https://www.thedailybeast.com/cheats/2016/03/24/microsoft-nixes-ai-bot-for-racist-rant?ref=home" TargetMode="External"/><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hyperlink" Target="https://www.theweek.co.uk/95383/is-facial-recognition-racis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11.xml"/><Relationship Id="rId4" Type="http://schemas.openxmlformats.org/officeDocument/2006/relationships/image" Target="../media/image46.emf"/></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hyperlink" Target="https://www.geogebra.org/m/ZcVIxKtF" TargetMode="External"/><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r>
              <a:rPr lang="en-US" sz="3000" dirty="0"/>
              <a:t>Have you finished the survey?</a:t>
            </a:r>
            <a:br>
              <a:rPr lang="en-US" sz="3000" dirty="0"/>
            </a:br>
            <a:r>
              <a:rPr lang="en-US" sz="4000" dirty="0" err="1"/>
              <a:t>bit.ly</a:t>
            </a:r>
            <a:r>
              <a:rPr lang="en-US" sz="4000" dirty="0"/>
              <a:t>/</a:t>
            </a:r>
            <a:r>
              <a:rPr lang="en-US" sz="4000" dirty="0" err="1"/>
              <a:t>BootstrapPrePD</a:t>
            </a:r>
            <a:endParaRPr lang="en-US" sz="4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CS/AP CS Principles Classes</a:t>
            </a:r>
          </a:p>
          <a:p>
            <a:pPr algn="ctr">
              <a:lnSpc>
                <a:spcPct val="200000"/>
              </a:lnSpc>
              <a:spcBef>
                <a:spcPts val="638"/>
              </a:spcBef>
              <a:buClrTx/>
              <a:buSzTx/>
              <a:buNone/>
            </a:pPr>
            <a:r>
              <a:rPr lang="en-US" altLang="en-US" sz="2500" dirty="0">
                <a:latin typeface="Arial" charset="0"/>
              </a:rPr>
              <a:t>Social Studies / Civics Classes</a:t>
            </a:r>
          </a:p>
          <a:p>
            <a:pPr algn="ctr">
              <a:lnSpc>
                <a:spcPct val="200000"/>
              </a:lnSpc>
              <a:spcBef>
                <a:spcPts val="638"/>
              </a:spcBef>
              <a:buClrTx/>
              <a:buSzTx/>
              <a:buNone/>
            </a:pPr>
            <a:r>
              <a:rPr lang="en-US" altLang="en-US" sz="2500" dirty="0">
                <a:latin typeface="Arial" charset="0"/>
              </a:rPr>
              <a:t>Data Science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5A9A2-D1E8-3540-8CD0-87CC7A5F55FF}"/>
              </a:ext>
            </a:extLst>
          </p:cNvPr>
          <p:cNvSpPr>
            <a:spLocks noGrp="1"/>
          </p:cNvSpPr>
          <p:nvPr>
            <p:ph type="title"/>
          </p:nvPr>
        </p:nvSpPr>
        <p:spPr/>
        <p:txBody>
          <a:bodyPr>
            <a:normAutofit/>
          </a:bodyPr>
          <a:lstStyle/>
          <a:p>
            <a:r>
              <a:rPr lang="en-US" sz="3200" dirty="0"/>
              <a:t>Do you speak Linear Regression?</a:t>
            </a:r>
          </a:p>
        </p:txBody>
      </p:sp>
      <p:sp>
        <p:nvSpPr>
          <p:cNvPr id="4" name="Content Placeholder 3">
            <a:extLst>
              <a:ext uri="{FF2B5EF4-FFF2-40B4-BE49-F238E27FC236}">
                <a16:creationId xmlns:a16="http://schemas.microsoft.com/office/drawing/2014/main" id="{D1C952CD-ACB9-FD41-904C-BE99900A604B}"/>
              </a:ext>
            </a:extLst>
          </p:cNvPr>
          <p:cNvSpPr>
            <a:spLocks noGrp="1"/>
          </p:cNvSpPr>
          <p:nvPr>
            <p:ph idx="1"/>
          </p:nvPr>
        </p:nvSpPr>
        <p:spPr/>
        <p:txBody>
          <a:bodyPr/>
          <a:lstStyle/>
          <a:p>
            <a:r>
              <a:rPr lang="en-US" dirty="0"/>
              <a:t>How well can you read the output from a linear regression analysis?</a:t>
            </a:r>
          </a:p>
          <a:p>
            <a:endParaRPr lang="en-US" dirty="0"/>
          </a:p>
          <a:p>
            <a:r>
              <a:rPr lang="en-US" dirty="0"/>
              <a:t>Turn to </a:t>
            </a:r>
            <a:r>
              <a:rPr lang="en-US" b="1" dirty="0"/>
              <a:t>Page 49</a:t>
            </a:r>
            <a:r>
              <a:rPr lang="en-US" dirty="0"/>
              <a:t>, and match the the findings to the predictor function and </a:t>
            </a:r>
            <a:r>
              <a:rPr lang="en-US" dirty="0" err="1"/>
              <a:t>r-value</a:t>
            </a:r>
            <a:endParaRPr lang="en-US" dirty="0"/>
          </a:p>
        </p:txBody>
      </p:sp>
      <p:sp>
        <p:nvSpPr>
          <p:cNvPr id="2" name="Footer Placeholder 1">
            <a:extLst>
              <a:ext uri="{FF2B5EF4-FFF2-40B4-BE49-F238E27FC236}">
                <a16:creationId xmlns:a16="http://schemas.microsoft.com/office/drawing/2014/main" id="{C2EC3C1F-FF55-E24A-AD7E-A014F003C73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043701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Animals Dataset</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51</a:t>
            </a:r>
          </a:p>
        </p:txBody>
      </p:sp>
    </p:spTree>
    <p:extLst>
      <p:ext uri="{BB962C8B-B14F-4D97-AF65-F5344CB8AC3E}">
        <p14:creationId xmlns:p14="http://schemas.microsoft.com/office/powerpoint/2010/main" val="904462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52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378085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a:t>
            </a:r>
            <a:r>
              <a:rPr lang="en-US" sz="2200" b="1" dirty="0"/>
              <a:t>Pages 54 and 55</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Complete </a:t>
            </a:r>
            <a:r>
              <a:rPr lang="en-US" altLang="en-US" b="1" dirty="0"/>
              <a:t>Page 56.</a:t>
            </a:r>
          </a:p>
          <a:p>
            <a:pPr eaLnBrk="1" hangingPunct="1">
              <a:spcAft>
                <a:spcPts val="1800"/>
              </a:spcAft>
              <a:buClr>
                <a:srgbClr val="4C4C4C"/>
              </a:buClr>
            </a:pPr>
            <a:r>
              <a:rPr lang="en-US" altLang="en-US" dirty="0"/>
              <a:t>Now it’s your turn. ;) Complete </a:t>
            </a:r>
            <a:r>
              <a:rPr lang="en-US" altLang="en-US" b="1" dirty="0"/>
              <a:t>Page 57.</a:t>
            </a:r>
            <a:endParaRPr lang="en-US" altLang="en-US" dirty="0"/>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a:t>Page 58</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0260943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lnSpc>
                <a:spcPct val="150000"/>
              </a:lnSpc>
              <a:spcBef>
                <a:spcPts val="0"/>
              </a:spcBef>
              <a:spcAft>
                <a:spcPts val="1200"/>
              </a:spcAft>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One computer for each pair of students</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Gmail Account (per-class? per-pair?)</a:t>
            </a: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a:p>
            <a:pPr>
              <a:lnSpc>
                <a:spcPct val="150000"/>
              </a:lnSpc>
              <a:spcBef>
                <a:spcPts val="0"/>
              </a:spcBef>
              <a:spcAft>
                <a:spcPts val="1200"/>
              </a:spcAft>
              <a:buFont typeface="Wingdings" charset="2"/>
              <a:buChar char="ü"/>
            </a:pPr>
            <a:r>
              <a:rPr lang="en-US" altLang="en-US" dirty="0">
                <a:ea typeface="ＭＳ Ｐゴシック" charset="-128"/>
                <a:cs typeface="Helvetica" charset="0"/>
              </a:rPr>
              <a:t>Let’s check out the materials…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Quick! What’s </a:t>
            </a:r>
            <a:r>
              <a:rPr lang="en-US" altLang="en-US" i="1" dirty="0">
                <a:latin typeface="Helvetica" charset="0"/>
                <a:ea typeface="ＭＳ Ｐゴシック" charset="-128"/>
                <a:cs typeface="Helvetica" charset="0"/>
              </a:rPr>
              <a:t>your</a:t>
            </a:r>
            <a:r>
              <a:rPr lang="en-US" altLang="en-US" dirty="0">
                <a:latin typeface="Helvetica" charset="0"/>
                <a:ea typeface="ＭＳ Ｐゴシック" charset="-128"/>
                <a:cs typeface="Helvetica" charset="0"/>
              </a:rPr>
              <a:t> hypothesis?</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Animals Dataset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Open the </a:t>
            </a:r>
            <a:r>
              <a:rPr lang="en-US" altLang="en-US" sz="2400" dirty="0">
                <a:latin typeface="Helvetica" charset="0"/>
                <a:ea typeface="ＭＳ Ｐゴシック" charset="-128"/>
                <a:cs typeface="Helvetica" charset="0"/>
                <a:hlinkClick r:id="rId3"/>
              </a:rPr>
              <a:t>Animals Dataset</a:t>
            </a:r>
            <a:r>
              <a:rPr lang="en-US" altLang="en-US" sz="2400" dirty="0">
                <a:latin typeface="Helvetica" charset="0"/>
                <a:ea typeface="ＭＳ Ｐゴシック" charset="-128"/>
                <a:cs typeface="Helvetica" charset="0"/>
              </a:rPr>
              <a:t> in a new tab, or turn to Page 2</a:t>
            </a:r>
          </a:p>
          <a:p>
            <a:pPr eaLnBrk="1" hangingPunct="1">
              <a:lnSpc>
                <a:spcPct val="150000"/>
              </a:lnSpc>
            </a:pPr>
            <a:r>
              <a:rPr lang="en-US" altLang="en-US" sz="2400" dirty="0">
                <a:latin typeface="Helvetica" charset="0"/>
                <a:ea typeface="ＭＳ Ｐゴシック" charset="-128"/>
                <a:cs typeface="Helvetica" charset="0"/>
              </a:rPr>
              <a:t>Complete the </a:t>
            </a:r>
            <a:r>
              <a:rPr lang="en-US" altLang="en-US" sz="2400" u="sng" dirty="0">
                <a:latin typeface="Helvetica" charset="0"/>
                <a:ea typeface="ＭＳ Ｐゴシック" charset="-128"/>
                <a:cs typeface="Helvetica" charset="0"/>
              </a:rPr>
              <a:t>top</a:t>
            </a:r>
            <a:r>
              <a:rPr lang="en-US" altLang="en-US" sz="2400" dirty="0">
                <a:latin typeface="Helvetica" charset="0"/>
                <a:ea typeface="ＭＳ Ｐゴシック" charset="-128"/>
                <a:cs typeface="Helvetica" charset="0"/>
              </a:rPr>
              <a:t> of Page 3…</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Notice</a:t>
            </a:r>
            <a:r>
              <a:rPr lang="en-US" altLang="en-US" sz="2000" dirty="0">
                <a:latin typeface="Helvetica" charset="0"/>
                <a:ea typeface="ＭＳ Ｐゴシック" charset="-128"/>
                <a:cs typeface="Helvetica" charset="0"/>
              </a:rPr>
              <a:t>?</a:t>
            </a:r>
          </a:p>
          <a:p>
            <a:pPr lvl="1" eaLnBrk="1" hangingPunct="1">
              <a:lnSpc>
                <a:spcPct val="150000"/>
              </a:lnSpc>
            </a:pPr>
            <a:r>
              <a:rPr lang="en-US" altLang="en-US" sz="2000" dirty="0">
                <a:latin typeface="Helvetica" charset="0"/>
                <a:ea typeface="ＭＳ Ｐゴシック" charset="-128"/>
                <a:cs typeface="Helvetica" charset="0"/>
              </a:rPr>
              <a:t>What do you </a:t>
            </a:r>
            <a:r>
              <a:rPr lang="en-US" altLang="en-US" sz="2000" b="1" dirty="0">
                <a:latin typeface="Helvetica" charset="0"/>
                <a:ea typeface="ＭＳ Ｐゴシック" charset="-128"/>
                <a:cs typeface="Helvetica" charset="0"/>
              </a:rPr>
              <a:t>Wonder</a:t>
            </a:r>
            <a:r>
              <a:rPr lang="en-US" altLang="en-US" sz="20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What columns do you see? What sheet are we in?</a:t>
            </a:r>
          </a:p>
          <a:p>
            <a:pPr eaLnBrk="1" hangingPunct="1">
              <a:lnSpc>
                <a:spcPct val="150000"/>
              </a:lnSpc>
            </a:pPr>
            <a:r>
              <a:rPr lang="en-US" altLang="en-US" sz="2400" dirty="0">
                <a:latin typeface="Helvetica" charset="0"/>
                <a:ea typeface="ＭＳ Ｐゴシック" charset="-128"/>
                <a:cs typeface="Courier New" charset="0"/>
              </a:rPr>
              <a:t>This is just a </a:t>
            </a:r>
            <a:r>
              <a:rPr lang="en-US" altLang="en-US" sz="2400" i="1" dirty="0">
                <a:latin typeface="Helvetica" charset="0"/>
                <a:ea typeface="ＭＳ Ｐゴシック" charset="-128"/>
                <a:cs typeface="Courier New" charset="0"/>
              </a:rPr>
              <a:t>sample </a:t>
            </a:r>
            <a:r>
              <a:rPr lang="en-US" altLang="en-US" sz="2400" dirty="0">
                <a:latin typeface="Helvetica" charset="0"/>
                <a:ea typeface="ＭＳ Ｐゴシック" charset="-128"/>
                <a:cs typeface="Courier New" charset="0"/>
              </a:rPr>
              <a:t>of shelter animals.</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412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5" end="5"/>
                                            </p:txEl>
                                          </p:spTgt>
                                        </p:tgtEl>
                                        <p:attrNameLst>
                                          <p:attrName>style.visibility</p:attrName>
                                        </p:attrNameLst>
                                      </p:cBhvr>
                                      <p:to>
                                        <p:strVal val="visible"/>
                                      </p:to>
                                    </p:set>
                                    <p:animEffect transition="in" filter="fade">
                                      <p:cBhvr>
                                        <p:cTn id="2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lnSpc>
                <a:spcPct val="150000"/>
              </a:lnSpc>
            </a:pPr>
            <a:r>
              <a:rPr lang="en-US" altLang="en-US" dirty="0">
                <a:latin typeface="Helvetica" charset="0"/>
                <a:ea typeface="ＭＳ Ｐゴシック" charset="-128"/>
                <a:cs typeface="Helvetica" charset="0"/>
              </a:rPr>
              <a:t>Categorical v. Quantitative</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000" dirty="0">
                <a:latin typeface="Helvetica" charset="0"/>
                <a:ea typeface="ＭＳ Ｐゴシック" charset="-128"/>
                <a:cs typeface="Helvetica" charset="0"/>
              </a:rPr>
              <a:t>Categorical Data</a:t>
            </a:r>
          </a:p>
          <a:p>
            <a:pPr lvl="1" eaLnBrk="1" hangingPunct="1">
              <a:lnSpc>
                <a:spcPct val="150000"/>
              </a:lnSpc>
            </a:pPr>
            <a:r>
              <a:rPr lang="en-US" altLang="en-US" sz="1600" dirty="0">
                <a:latin typeface="Helvetica" charset="0"/>
                <a:ea typeface="ＭＳ Ｐゴシック" charset="-128"/>
                <a:cs typeface="Helvetica" charset="0"/>
              </a:rPr>
              <a:t>Answers “which one?”</a:t>
            </a:r>
          </a:p>
          <a:p>
            <a:pPr eaLnBrk="1" hangingPunct="1">
              <a:lnSpc>
                <a:spcPct val="150000"/>
              </a:lnSpc>
            </a:pPr>
            <a:r>
              <a:rPr lang="en-US" altLang="en-US" sz="2000" dirty="0">
                <a:latin typeface="Helvetica" charset="0"/>
                <a:ea typeface="ＭＳ Ｐゴシック" charset="-128"/>
                <a:cs typeface="Helvetica" charset="0"/>
              </a:rPr>
              <a:t>Quantitative Data </a:t>
            </a:r>
          </a:p>
          <a:p>
            <a:pPr lvl="1" eaLnBrk="1" hangingPunct="1"/>
            <a:r>
              <a:rPr lang="en-US" altLang="en-US" sz="1600" dirty="0">
                <a:latin typeface="Helvetica" charset="0"/>
                <a:ea typeface="ＭＳ Ｐゴシック" charset="-128"/>
                <a:cs typeface="Helvetica" charset="0"/>
              </a:rPr>
              <a:t>Answers “how much?”</a:t>
            </a:r>
          </a:p>
          <a:p>
            <a:pPr lvl="1" eaLnBrk="1" hangingPunct="1"/>
            <a:r>
              <a:rPr lang="en-US" altLang="en-US" sz="1600" dirty="0">
                <a:latin typeface="Helvetica" charset="0"/>
                <a:ea typeface="ＭＳ Ｐゴシック" charset="-128"/>
                <a:cs typeface="Helvetica" charset="0"/>
              </a:rPr>
              <a:t>The rules of arithmetic </a:t>
            </a:r>
            <a:r>
              <a:rPr lang="en-US" altLang="en-US" sz="1600" i="1" dirty="0">
                <a:latin typeface="Helvetica" charset="0"/>
                <a:ea typeface="ＭＳ Ｐゴシック" charset="-128"/>
                <a:cs typeface="Helvetica" charset="0"/>
              </a:rPr>
              <a:t>make sense</a:t>
            </a:r>
          </a:p>
          <a:p>
            <a:pPr eaLnBrk="1" hangingPunct="1">
              <a:lnSpc>
                <a:spcPct val="150000"/>
              </a:lnSpc>
            </a:pPr>
            <a:r>
              <a:rPr lang="en-US" altLang="en-US" sz="2000" dirty="0">
                <a:latin typeface="Helvetica" charset="0"/>
                <a:ea typeface="ＭＳ Ｐゴシック" charset="-128"/>
                <a:cs typeface="Helvetica" charset="0"/>
              </a:rPr>
              <a:t>What kind of data is…</a:t>
            </a:r>
          </a:p>
          <a:p>
            <a:pPr lvl="1" eaLnBrk="1" hangingPunct="1"/>
            <a:r>
              <a:rPr lang="en-US" altLang="en-US" sz="1600" i="1" dirty="0">
                <a:latin typeface="Helvetica" charset="0"/>
                <a:ea typeface="ＭＳ Ｐゴシック" charset="-128"/>
                <a:cs typeface="Helvetica" charset="0"/>
              </a:rPr>
              <a:t>Hair color</a:t>
            </a:r>
          </a:p>
          <a:p>
            <a:pPr lvl="1" eaLnBrk="1" hangingPunct="1"/>
            <a:r>
              <a:rPr lang="en-US" altLang="en-US" sz="1600" i="1" dirty="0">
                <a:latin typeface="Helvetica" charset="0"/>
                <a:ea typeface="ＭＳ Ｐゴシック" charset="-128"/>
                <a:cs typeface="Helvetica" charset="0"/>
              </a:rPr>
              <a:t>Age</a:t>
            </a:r>
          </a:p>
          <a:p>
            <a:pPr lvl="1" eaLnBrk="1" hangingPunct="1"/>
            <a:r>
              <a:rPr lang="en-US" altLang="en-US" sz="1600" i="1" dirty="0">
                <a:latin typeface="Helvetica" charset="0"/>
                <a:ea typeface="ＭＳ Ｐゴシック" charset="-128"/>
                <a:cs typeface="Helvetica" charset="0"/>
              </a:rPr>
              <a:t>ZIP Code</a:t>
            </a:r>
          </a:p>
          <a:p>
            <a:pPr lvl="1" eaLnBrk="1" hangingPunct="1"/>
            <a:r>
              <a:rPr lang="en-US" altLang="en-US" sz="1600" i="1" dirty="0">
                <a:latin typeface="Helvetica" charset="0"/>
                <a:ea typeface="ＭＳ Ｐゴシック" charset="-128"/>
                <a:cs typeface="Helvetica" charset="0"/>
              </a:rPr>
              <a:t>Date</a:t>
            </a:r>
          </a:p>
          <a:p>
            <a:pPr eaLnBrk="1" hangingPunct="1"/>
            <a:endParaRPr lang="en-US" altLang="en-US" sz="2000" i="1" dirty="0">
              <a:latin typeface="Helvetica" charset="0"/>
              <a:ea typeface="ＭＳ Ｐゴシック" charset="-128"/>
              <a:cs typeface="Helvetica" charset="0"/>
            </a:endParaRPr>
          </a:p>
          <a:p>
            <a:pPr eaLnBrk="1" hangingPunct="1"/>
            <a:r>
              <a:rPr lang="en-US" altLang="en-US" sz="2000" i="1" dirty="0">
                <a:latin typeface="Helvetica" charset="0"/>
                <a:ea typeface="ＭＳ Ｐゴシック" charset="-128"/>
                <a:cs typeface="Helvetica" charset="0"/>
              </a:rPr>
              <a:t>Complete the </a:t>
            </a:r>
            <a:r>
              <a:rPr lang="en-US" altLang="en-US" sz="2000" i="1" u="sng" dirty="0">
                <a:latin typeface="Helvetica" charset="0"/>
                <a:ea typeface="ＭＳ Ｐゴシック" charset="-128"/>
                <a:cs typeface="Helvetica" charset="0"/>
              </a:rPr>
              <a:t>bottom</a:t>
            </a:r>
            <a:r>
              <a:rPr lang="en-US" altLang="en-US" sz="2000" i="1" dirty="0">
                <a:latin typeface="Helvetica" charset="0"/>
                <a:ea typeface="ＭＳ Ｐゴシック" charset="-128"/>
                <a:cs typeface="Helvetica" charset="0"/>
              </a:rPr>
              <a:t> of Page 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11648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fade">
                                      <p:cBhvr>
                                        <p:cTn id="35" dur="500"/>
                                        <p:tgtEl>
                                          <p:spTgt spid="9">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9" end="9"/>
                                            </p:txEl>
                                          </p:spTgt>
                                        </p:tgtEl>
                                        <p:attrNameLst>
                                          <p:attrName>style.visibility</p:attrName>
                                        </p:attrNameLst>
                                      </p:cBhvr>
                                      <p:to>
                                        <p:strVal val="visible"/>
                                      </p:to>
                                    </p:set>
                                    <p:animEffect transition="in" filter="fade">
                                      <p:cBhvr>
                                        <p:cTn id="38" dur="500"/>
                                        <p:tgtEl>
                                          <p:spTgt spid="9">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animEffect transition="in" filter="fade">
                                      <p:cBhvr>
                                        <p:cTn id="43"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 to </a:t>
            </a:r>
            <a:r>
              <a:rPr lang="en-US" dirty="0" err="1"/>
              <a:t>Pyret</a:t>
            </a:r>
            <a:endParaRPr lang="en-US" dirty="0"/>
          </a:p>
        </p:txBody>
      </p:sp>
      <p:sp>
        <p:nvSpPr>
          <p:cNvPr id="4" name="Rectangle 3"/>
          <p:cNvSpPr>
            <a:spLocks noChangeArrowheads="1"/>
          </p:cNvSpPr>
          <p:nvPr/>
        </p:nvSpPr>
        <p:spPr bwMode="auto">
          <a:xfrm>
            <a:off x="304800" y="1676400"/>
            <a:ext cx="8610600" cy="121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endParaRPr lang="en-US" altLang="en-US" sz="2200" dirty="0">
              <a:latin typeface="Arial" charset="0"/>
              <a:ea typeface="Arial" charset="0"/>
              <a:cs typeface="Arial" charset="0"/>
            </a:endParaRP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Save a copy, and click “Run”</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About the editor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453325" y="3125212"/>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94679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8" name="Group 7">
            <a:extLst>
              <a:ext uri="{FF2B5EF4-FFF2-40B4-BE49-F238E27FC236}">
                <a16:creationId xmlns:a16="http://schemas.microsoft.com/office/drawing/2014/main" id="{438FBA97-0BBC-854D-A24F-7BFBDE551F0E}"/>
              </a:ext>
            </a:extLst>
          </p:cNvPr>
          <p:cNvGrpSpPr/>
          <p:nvPr/>
        </p:nvGrpSpPr>
        <p:grpSpPr>
          <a:xfrm>
            <a:off x="6629400" y="1265129"/>
            <a:ext cx="1486856" cy="1173271"/>
            <a:chOff x="6629400" y="1265129"/>
            <a:chExt cx="1486856" cy="1173271"/>
          </a:xfrm>
        </p:grpSpPr>
        <p:sp>
          <p:nvSpPr>
            <p:cNvPr id="10" name="Rectangular Callout 9">
              <a:extLst>
                <a:ext uri="{FF2B5EF4-FFF2-40B4-BE49-F238E27FC236}">
                  <a16:creationId xmlns:a16="http://schemas.microsoft.com/office/drawing/2014/main" id="{0C4EC8D4-D4E2-1B45-8D93-276D72442131}"/>
                </a:ext>
              </a:extLst>
            </p:cNvPr>
            <p:cNvSpPr/>
            <p:nvPr/>
          </p:nvSpPr>
          <p:spPr>
            <a:xfrm>
              <a:off x="6638184" y="1265129"/>
              <a:ext cx="1447800" cy="1143000"/>
            </a:xfrm>
            <a:prstGeom prst="wedgeRectCallout">
              <a:avLst>
                <a:gd name="adj1" fmla="val 50896"/>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1" name="Rectangular Callout 10">
              <a:extLst>
                <a:ext uri="{FF2B5EF4-FFF2-40B4-BE49-F238E27FC236}">
                  <a16:creationId xmlns:a16="http://schemas.microsoft.com/office/drawing/2014/main" id="{56A3B9F1-ED68-2048-8615-32E5984908C9}"/>
                </a:ext>
              </a:extLst>
            </p:cNvPr>
            <p:cNvSpPr/>
            <p:nvPr/>
          </p:nvSpPr>
          <p:spPr>
            <a:xfrm>
              <a:off x="6660105" y="1265129"/>
              <a:ext cx="1447800" cy="1143000"/>
            </a:xfrm>
            <a:prstGeom prst="wedgeRectCallout">
              <a:avLst>
                <a:gd name="adj1" fmla="val -17453"/>
                <a:gd name="adj2" fmla="val 128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2" name="Rectangular Callout 11">
              <a:extLst>
                <a:ext uri="{FF2B5EF4-FFF2-40B4-BE49-F238E27FC236}">
                  <a16:creationId xmlns:a16="http://schemas.microsoft.com/office/drawing/2014/main" id="{CDB787C3-A894-8548-93F6-97AC35311DBE}"/>
                </a:ext>
              </a:extLst>
            </p:cNvPr>
            <p:cNvSpPr/>
            <p:nvPr/>
          </p:nvSpPr>
          <p:spPr>
            <a:xfrm>
              <a:off x="6668456" y="1265129"/>
              <a:ext cx="1447800" cy="1143000"/>
            </a:xfrm>
            <a:prstGeom prst="wedgeRectCallout">
              <a:avLst>
                <a:gd name="adj1" fmla="val 99345"/>
                <a:gd name="adj2" fmla="val 13154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3" name="Rectangular Callout 12">
              <a:extLst>
                <a:ext uri="{FF2B5EF4-FFF2-40B4-BE49-F238E27FC236}">
                  <a16:creationId xmlns:a16="http://schemas.microsoft.com/office/drawing/2014/main" id="{EA2D6BDF-1574-0949-8613-E1FFB8679253}"/>
                </a:ext>
              </a:extLst>
            </p:cNvPr>
            <p:cNvSpPr/>
            <p:nvPr/>
          </p:nvSpPr>
          <p:spPr>
            <a:xfrm>
              <a:off x="6629400" y="1265129"/>
              <a:ext cx="1486856" cy="1173271"/>
            </a:xfrm>
            <a:prstGeom prst="wedgeRectCallout">
              <a:avLst>
                <a:gd name="adj1" fmla="val -85802"/>
                <a:gd name="adj2" fmla="val 1260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grpSp>
      <p:grpSp>
        <p:nvGrpSpPr>
          <p:cNvPr id="21" name="Group 20">
            <a:extLst>
              <a:ext uri="{FF2B5EF4-FFF2-40B4-BE49-F238E27FC236}">
                <a16:creationId xmlns:a16="http://schemas.microsoft.com/office/drawing/2014/main" id="{03150D04-8750-AC4C-8DB8-E4800CB506B4}"/>
              </a:ext>
            </a:extLst>
          </p:cNvPr>
          <p:cNvGrpSpPr/>
          <p:nvPr/>
        </p:nvGrpSpPr>
        <p:grpSpPr>
          <a:xfrm>
            <a:off x="1671052" y="3727537"/>
            <a:ext cx="1486856" cy="1203542"/>
            <a:chOff x="885216" y="4587636"/>
            <a:chExt cx="1486856" cy="1203542"/>
          </a:xfrm>
        </p:grpSpPr>
        <p:sp>
          <p:nvSpPr>
            <p:cNvPr id="15" name="Rectangular Callout 14">
              <a:extLst>
                <a:ext uri="{FF2B5EF4-FFF2-40B4-BE49-F238E27FC236}">
                  <a16:creationId xmlns:a16="http://schemas.microsoft.com/office/drawing/2014/main" id="{34CCA9E6-C908-1B4D-8705-C14A35707EFA}"/>
                </a:ext>
              </a:extLst>
            </p:cNvPr>
            <p:cNvSpPr/>
            <p:nvPr/>
          </p:nvSpPr>
          <p:spPr>
            <a:xfrm>
              <a:off x="894000" y="4587636"/>
              <a:ext cx="1447800" cy="1143000"/>
            </a:xfrm>
            <a:prstGeom prst="wedgeRectCallout">
              <a:avLst>
                <a:gd name="adj1" fmla="val 119245"/>
                <a:gd name="adj2" fmla="val 416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6" name="Rectangular Callout 15">
              <a:extLst>
                <a:ext uri="{FF2B5EF4-FFF2-40B4-BE49-F238E27FC236}">
                  <a16:creationId xmlns:a16="http://schemas.microsoft.com/office/drawing/2014/main" id="{FC01EBEA-0819-354D-A411-6B66EF0FE366}"/>
                </a:ext>
              </a:extLst>
            </p:cNvPr>
            <p:cNvSpPr/>
            <p:nvPr/>
          </p:nvSpPr>
          <p:spPr>
            <a:xfrm>
              <a:off x="915921" y="4587636"/>
              <a:ext cx="1447800" cy="1143000"/>
            </a:xfrm>
            <a:prstGeom prst="wedgeRectCallout">
              <a:avLst>
                <a:gd name="adj1" fmla="val 116650"/>
                <a:gd name="adj2" fmla="val 86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7" name="Rectangular Callout 16">
              <a:extLst>
                <a:ext uri="{FF2B5EF4-FFF2-40B4-BE49-F238E27FC236}">
                  <a16:creationId xmlns:a16="http://schemas.microsoft.com/office/drawing/2014/main" id="{03DCA05C-718B-174C-80A2-D2687C17400C}"/>
                </a:ext>
              </a:extLst>
            </p:cNvPr>
            <p:cNvSpPr/>
            <p:nvPr/>
          </p:nvSpPr>
          <p:spPr>
            <a:xfrm>
              <a:off x="924272" y="4587636"/>
              <a:ext cx="1447800" cy="1143000"/>
            </a:xfrm>
            <a:prstGeom prst="wedgeRectCallout">
              <a:avLst>
                <a:gd name="adj1" fmla="val 113188"/>
                <a:gd name="adj2" fmla="val -325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Variable</a:t>
              </a:r>
              <a:r>
                <a:rPr lang="en-US" dirty="0"/>
                <a:t> Columns</a:t>
              </a:r>
            </a:p>
          </p:txBody>
        </p:sp>
        <p:sp>
          <p:nvSpPr>
            <p:cNvPr id="18" name="Rectangular Callout 17">
              <a:extLst>
                <a:ext uri="{FF2B5EF4-FFF2-40B4-BE49-F238E27FC236}">
                  <a16:creationId xmlns:a16="http://schemas.microsoft.com/office/drawing/2014/main" id="{05832EEC-C81D-6F4A-9795-D74F6BBF3F09}"/>
                </a:ext>
              </a:extLst>
            </p:cNvPr>
            <p:cNvSpPr/>
            <p:nvPr/>
          </p:nvSpPr>
          <p:spPr>
            <a:xfrm>
              <a:off x="885216" y="4617907"/>
              <a:ext cx="1447800" cy="1143000"/>
            </a:xfrm>
            <a:prstGeom prst="wedgeRectCallout">
              <a:avLst>
                <a:gd name="adj1" fmla="val 120975"/>
                <a:gd name="adj2" fmla="val 13044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sp>
          <p:nvSpPr>
            <p:cNvPr id="19" name="Rectangular Callout 18">
              <a:extLst>
                <a:ext uri="{FF2B5EF4-FFF2-40B4-BE49-F238E27FC236}">
                  <a16:creationId xmlns:a16="http://schemas.microsoft.com/office/drawing/2014/main" id="{7180C249-D6A9-9148-A880-B791A29375AA}"/>
                </a:ext>
              </a:extLst>
            </p:cNvPr>
            <p:cNvSpPr/>
            <p:nvPr/>
          </p:nvSpPr>
          <p:spPr>
            <a:xfrm>
              <a:off x="915920" y="4602772"/>
              <a:ext cx="1446279" cy="1188406"/>
            </a:xfrm>
            <a:prstGeom prst="wedgeRectCallout">
              <a:avLst>
                <a:gd name="adj1" fmla="val 116591"/>
                <a:gd name="adj2" fmla="val 1734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Data</a:t>
              </a:r>
              <a:r>
                <a:rPr lang="en-US" dirty="0"/>
                <a:t> Rows</a:t>
              </a:r>
            </a:p>
          </p:txBody>
        </p:sp>
      </p:gr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grpSp>
        <p:nvGrpSpPr>
          <p:cNvPr id="24" name="Group 23">
            <a:extLst>
              <a:ext uri="{FF2B5EF4-FFF2-40B4-BE49-F238E27FC236}">
                <a16:creationId xmlns:a16="http://schemas.microsoft.com/office/drawing/2014/main" id="{0935ADD8-9B59-A346-8B89-9ADF384E40B9}"/>
              </a:ext>
            </a:extLst>
          </p:cNvPr>
          <p:cNvGrpSpPr/>
          <p:nvPr/>
        </p:nvGrpSpPr>
        <p:grpSpPr>
          <a:xfrm>
            <a:off x="1710108" y="2136647"/>
            <a:ext cx="7738692" cy="1901953"/>
            <a:chOff x="1710108" y="2136647"/>
            <a:chExt cx="7738692" cy="1901953"/>
          </a:xfrm>
        </p:grpSpPr>
        <p:sp>
          <p:nvSpPr>
            <p:cNvPr id="14" name="Rectangular Callout 13">
              <a:extLst>
                <a:ext uri="{FF2B5EF4-FFF2-40B4-BE49-F238E27FC236}">
                  <a16:creationId xmlns:a16="http://schemas.microsoft.com/office/drawing/2014/main" id="{BA6C438B-1790-8448-9D98-1EB46E958D10}"/>
                </a:ext>
              </a:extLst>
            </p:cNvPr>
            <p:cNvSpPr/>
            <p:nvPr/>
          </p:nvSpPr>
          <p:spPr>
            <a:xfrm>
              <a:off x="1710108" y="2136647"/>
              <a:ext cx="1447800" cy="1143000"/>
            </a:xfrm>
            <a:prstGeom prst="wedgeRectCallout">
              <a:avLst>
                <a:gd name="adj1" fmla="val 118380"/>
                <a:gd name="adj2" fmla="val 83323"/>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Header </a:t>
              </a:r>
              <a:r>
                <a:rPr lang="en-US" dirty="0"/>
                <a:t>Row</a:t>
              </a:r>
            </a:p>
          </p:txBody>
        </p:sp>
        <p:sp>
          <p:nvSpPr>
            <p:cNvPr id="23" name="Rounded Rectangle 22">
              <a:extLst>
                <a:ext uri="{FF2B5EF4-FFF2-40B4-BE49-F238E27FC236}">
                  <a16:creationId xmlns:a16="http://schemas.microsoft.com/office/drawing/2014/main" id="{A40EE0D4-DB2C-D94E-80A3-58683F587EA4}"/>
                </a:ext>
              </a:extLst>
            </p:cNvPr>
            <p:cNvSpPr/>
            <p:nvPr/>
          </p:nvSpPr>
          <p:spPr>
            <a:xfrm>
              <a:off x="4245001" y="3429000"/>
              <a:ext cx="5203799" cy="609600"/>
            </a:xfrm>
            <a:prstGeom prst="roundRect">
              <a:avLst/>
            </a:prstGeom>
            <a:solidFill>
              <a:srgbClr val="00B050">
                <a:alpha val="29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0FB62D2-94F6-7B4C-B976-BFCEADA3ECE4}"/>
              </a:ext>
            </a:extLst>
          </p:cNvPr>
          <p:cNvGrpSpPr/>
          <p:nvPr/>
        </p:nvGrpSpPr>
        <p:grpSpPr>
          <a:xfrm>
            <a:off x="3886200" y="1371600"/>
            <a:ext cx="1828800" cy="5715000"/>
            <a:chOff x="3886200" y="1371600"/>
            <a:chExt cx="1828800" cy="5715000"/>
          </a:xfrm>
        </p:grpSpPr>
        <p:sp>
          <p:nvSpPr>
            <p:cNvPr id="7" name="Rectangular Callout 6">
              <a:extLst>
                <a:ext uri="{FF2B5EF4-FFF2-40B4-BE49-F238E27FC236}">
                  <a16:creationId xmlns:a16="http://schemas.microsoft.com/office/drawing/2014/main" id="{EAFD15E9-95F1-A440-87D8-A98E3DDA4F6A}"/>
                </a:ext>
              </a:extLst>
            </p:cNvPr>
            <p:cNvSpPr/>
            <p:nvPr/>
          </p:nvSpPr>
          <p:spPr>
            <a:xfrm>
              <a:off x="3886200" y="1371600"/>
              <a:ext cx="1447800" cy="1143000"/>
            </a:xfrm>
            <a:prstGeom prst="wedgeRectCallout">
              <a:avLst>
                <a:gd name="adj1" fmla="val 12828"/>
                <a:gd name="adj2" fmla="val 119486"/>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Identifier </a:t>
              </a:r>
              <a:r>
                <a:rPr lang="en-US" dirty="0"/>
                <a:t>Column</a:t>
              </a:r>
            </a:p>
          </p:txBody>
        </p:sp>
        <p:sp>
          <p:nvSpPr>
            <p:cNvPr id="25" name="Rounded Rectangle 24">
              <a:extLst>
                <a:ext uri="{FF2B5EF4-FFF2-40B4-BE49-F238E27FC236}">
                  <a16:creationId xmlns:a16="http://schemas.microsoft.com/office/drawing/2014/main" id="{98FAB7F7-EFF5-6E4A-8BD3-9E3DB7C6FA39}"/>
                </a:ext>
              </a:extLst>
            </p:cNvPr>
            <p:cNvSpPr/>
            <p:nvPr/>
          </p:nvSpPr>
          <p:spPr>
            <a:xfrm>
              <a:off x="4245001" y="3429000"/>
              <a:ext cx="1469999" cy="3657600"/>
            </a:xfrm>
            <a:prstGeom prst="roundRect">
              <a:avLst/>
            </a:prstGeom>
            <a:solidFill>
              <a:srgbClr val="00B050">
                <a:alpha val="27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1D194187-C8CE-3447-9D76-FEBDEBF6FA1A}"/>
              </a:ext>
            </a:extLst>
          </p:cNvPr>
          <p:cNvSpPr txBox="1"/>
          <p:nvPr/>
        </p:nvSpPr>
        <p:spPr>
          <a:xfrm>
            <a:off x="323589" y="5552924"/>
            <a:ext cx="2532345" cy="646331"/>
          </a:xfrm>
          <a:prstGeom prst="rect">
            <a:avLst/>
          </a:prstGeom>
          <a:noFill/>
        </p:spPr>
        <p:txBody>
          <a:bodyPr wrap="square" rtlCol="0">
            <a:spAutoFit/>
          </a:bodyPr>
          <a:lstStyle/>
          <a:p>
            <a:r>
              <a:rPr lang="en-US" sz="1800" i="1" dirty="0">
                <a:solidFill>
                  <a:schemeClr val="bg1"/>
                </a:solidFill>
              </a:rPr>
              <a:t>How many data rows can a table have?</a:t>
            </a:r>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Datatypes in </a:t>
            </a:r>
            <a:r>
              <a:rPr lang="en-US" dirty="0" err="1"/>
              <a:t>Pyret</a:t>
            </a:r>
            <a:endParaRPr lang="en-US"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22" name="Picture 21">
            <a:extLst>
              <a:ext uri="{FF2B5EF4-FFF2-40B4-BE49-F238E27FC236}">
                <a16:creationId xmlns:a16="http://schemas.microsoft.com/office/drawing/2014/main" id="{6548BFEC-8F48-E84F-93F3-079AECAFAC36}"/>
              </a:ext>
            </a:extLst>
          </p:cNvPr>
          <p:cNvPicPr>
            <a:picLocks noChangeAspect="1"/>
          </p:cNvPicPr>
          <p:nvPr/>
        </p:nvPicPr>
        <p:blipFill>
          <a:blip r:embed="rId3"/>
          <a:stretch>
            <a:fillRect/>
          </a:stretch>
        </p:blipFill>
        <p:spPr>
          <a:xfrm>
            <a:off x="4245001" y="3429000"/>
            <a:ext cx="5557461" cy="4850870"/>
          </a:xfrm>
          <a:prstGeom prst="rect">
            <a:avLst/>
          </a:prstGeom>
        </p:spPr>
      </p:pic>
      <p:sp>
        <p:nvSpPr>
          <p:cNvPr id="33" name="Rectangular Callout 32">
            <a:extLst>
              <a:ext uri="{FF2B5EF4-FFF2-40B4-BE49-F238E27FC236}">
                <a16:creationId xmlns:a16="http://schemas.microsoft.com/office/drawing/2014/main" id="{6A24860D-5D0B-4746-99C8-649525454FA9}"/>
              </a:ext>
            </a:extLst>
          </p:cNvPr>
          <p:cNvSpPr/>
          <p:nvPr/>
        </p:nvSpPr>
        <p:spPr>
          <a:xfrm>
            <a:off x="533400" y="4381628"/>
            <a:ext cx="1066800" cy="381000"/>
          </a:xfrm>
          <a:prstGeom prst="wedgeRectCallout">
            <a:avLst>
              <a:gd name="adj1" fmla="val 306243"/>
              <a:gd name="adj2" fmla="val 351157"/>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nvGrpSpPr>
          <p:cNvPr id="4" name="Group 3">
            <a:extLst>
              <a:ext uri="{FF2B5EF4-FFF2-40B4-BE49-F238E27FC236}">
                <a16:creationId xmlns:a16="http://schemas.microsoft.com/office/drawing/2014/main" id="{49CFC245-84BE-B748-8740-FB70CD5F0482}"/>
              </a:ext>
            </a:extLst>
          </p:cNvPr>
          <p:cNvGrpSpPr/>
          <p:nvPr/>
        </p:nvGrpSpPr>
        <p:grpSpPr>
          <a:xfrm>
            <a:off x="1937004" y="1943100"/>
            <a:ext cx="2841397" cy="987298"/>
            <a:chOff x="1937004" y="1943100"/>
            <a:chExt cx="2841397" cy="987298"/>
          </a:xfrm>
        </p:grpSpPr>
        <p:sp>
          <p:nvSpPr>
            <p:cNvPr id="34" name="Rectangular Callout 33">
              <a:extLst>
                <a:ext uri="{FF2B5EF4-FFF2-40B4-BE49-F238E27FC236}">
                  <a16:creationId xmlns:a16="http://schemas.microsoft.com/office/drawing/2014/main" id="{D357B1BE-6F07-D044-A1E3-2A7EF1066B79}"/>
                </a:ext>
              </a:extLst>
            </p:cNvPr>
            <p:cNvSpPr/>
            <p:nvPr/>
          </p:nvSpPr>
          <p:spPr>
            <a:xfrm>
              <a:off x="3711601" y="1943100"/>
              <a:ext cx="1066800" cy="381000"/>
            </a:xfrm>
            <a:prstGeom prst="wedgeRectCallout">
              <a:avLst>
                <a:gd name="adj1" fmla="val 250055"/>
                <a:gd name="adj2" fmla="val 5183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sp>
          <p:nvSpPr>
            <p:cNvPr id="35" name="Rectangular Callout 34">
              <a:extLst>
                <a:ext uri="{FF2B5EF4-FFF2-40B4-BE49-F238E27FC236}">
                  <a16:creationId xmlns:a16="http://schemas.microsoft.com/office/drawing/2014/main" id="{655B2FF5-16CB-D443-BAB8-7DC744A79E8B}"/>
                </a:ext>
              </a:extLst>
            </p:cNvPr>
            <p:cNvSpPr/>
            <p:nvPr/>
          </p:nvSpPr>
          <p:spPr>
            <a:xfrm>
              <a:off x="1937004" y="2549398"/>
              <a:ext cx="1066800" cy="381000"/>
            </a:xfrm>
            <a:prstGeom prst="wedgeRectCallout">
              <a:avLst>
                <a:gd name="adj1" fmla="val 307198"/>
                <a:gd name="adj2" fmla="val 371190"/>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String</a:t>
              </a:r>
              <a:endParaRPr lang="en-US" dirty="0"/>
            </a:p>
          </p:txBody>
        </p:sp>
      </p:grpSp>
      <p:sp>
        <p:nvSpPr>
          <p:cNvPr id="36" name="Rectangular Callout 35">
            <a:extLst>
              <a:ext uri="{FF2B5EF4-FFF2-40B4-BE49-F238E27FC236}">
                <a16:creationId xmlns:a16="http://schemas.microsoft.com/office/drawing/2014/main" id="{3C6D5ACF-9D6E-054C-8F31-8EB565E2E17B}"/>
              </a:ext>
            </a:extLst>
          </p:cNvPr>
          <p:cNvSpPr/>
          <p:nvPr/>
        </p:nvSpPr>
        <p:spPr>
          <a:xfrm>
            <a:off x="4632960" y="1200150"/>
            <a:ext cx="1386840" cy="381000"/>
          </a:xfrm>
          <a:prstGeom prst="wedgeRectCallout">
            <a:avLst>
              <a:gd name="adj1" fmla="val 193439"/>
              <a:gd name="adj2" fmla="val 710390"/>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Number</a:t>
            </a:r>
            <a:endParaRPr lang="en-US" dirty="0"/>
          </a:p>
        </p:txBody>
      </p:sp>
      <p:sp>
        <p:nvSpPr>
          <p:cNvPr id="37" name="Rectangular Callout 36">
            <a:extLst>
              <a:ext uri="{FF2B5EF4-FFF2-40B4-BE49-F238E27FC236}">
                <a16:creationId xmlns:a16="http://schemas.microsoft.com/office/drawing/2014/main" id="{CF16F8F1-397B-4B4B-8F8F-CC60FD71A920}"/>
              </a:ext>
            </a:extLst>
          </p:cNvPr>
          <p:cNvSpPr/>
          <p:nvPr/>
        </p:nvSpPr>
        <p:spPr>
          <a:xfrm>
            <a:off x="7391400" y="1229868"/>
            <a:ext cx="1386840" cy="381000"/>
          </a:xfrm>
          <a:prstGeom prst="wedgeRectCallout">
            <a:avLst>
              <a:gd name="adj1" fmla="val 43988"/>
              <a:gd name="adj2" fmla="val 703990"/>
            </a:avLst>
          </a:prstGeom>
          <a:solidFill>
            <a:srgbClr val="8B0000"/>
          </a:solidFill>
          <a:ln>
            <a:solidFill>
              <a:srgbClr val="8B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Boolean</a:t>
            </a:r>
            <a:endParaRPr lang="en-US" dirty="0"/>
          </a:p>
        </p:txBody>
      </p:sp>
    </p:spTree>
    <p:extLst>
      <p:ext uri="{BB962C8B-B14F-4D97-AF65-F5344CB8AC3E}">
        <p14:creationId xmlns:p14="http://schemas.microsoft.com/office/powerpoint/2010/main" val="279196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4</a:t>
            </a:r>
            <a:r>
              <a:rPr lang="en-US" altLang="en-US" sz="2400" dirty="0">
                <a:latin typeface="Helvetica" charset="0"/>
                <a:ea typeface="ＭＳ Ｐゴシック" charset="-128"/>
                <a:cs typeface="Helvetica" charset="0"/>
              </a:rPr>
              <a:t> (Questions 5-8 require </a:t>
            </a:r>
            <a:r>
              <a:rPr lang="en-US" altLang="en-US" sz="2400" i="1" dirty="0">
                <a:latin typeface="Helvetica" charset="0"/>
                <a:ea typeface="ＭＳ Ｐゴシック" charset="-128"/>
                <a:cs typeface="Helvetica" charset="0"/>
              </a:rPr>
              <a:t>writing</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Values and Operators (cont.)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a:t>
            </a:r>
            <a:r>
              <a:rPr lang="en-US" altLang="en-US" sz="2400" b="1" dirty="0">
                <a:latin typeface="Helvetica" charset="0"/>
                <a:ea typeface="ＭＳ Ｐゴシック" charset="-128"/>
                <a:cs typeface="Helvetica" charset="0"/>
              </a:rPr>
              <a:t>Page 5</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Operators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Still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a:t>
            </a:r>
            <a:r>
              <a:rPr lang="en-US" altLang="en-US" sz="2400" u="sng" dirty="0">
                <a:latin typeface="Helvetica" charset="0"/>
                <a:ea typeface="ＭＳ Ｐゴシック" charset="-128"/>
                <a:cs typeface="Helvetica" charset="0"/>
              </a:rPr>
              <a:t>still</a:t>
            </a:r>
            <a:r>
              <a:rPr lang="en-US" altLang="en-US" sz="2400" dirty="0">
                <a:latin typeface="Helvetica" charset="0"/>
                <a:ea typeface="ＭＳ Ｐゴシック" charset="-128"/>
                <a:cs typeface="Helvetica" charset="0"/>
              </a:rPr>
              <a:t> helpful!</a:t>
            </a:r>
            <a:endParaRPr lang="en-US" altLang="en-US" sz="24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21986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num-sqr</a:t>
            </a:r>
            <a:r>
              <a:rPr lang="en-US" sz="2400" dirty="0">
                <a:solidFill>
                  <a:schemeClr val="accent1"/>
                </a:solidFill>
                <a:latin typeface="Courier New" charset="0"/>
                <a:ea typeface="Courier New" charset="0"/>
                <a:cs typeface="Courier New" charset="0"/>
              </a:rPr>
              <a: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Make different triangles, and square different Numbers.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2900686" y="1997568"/>
            <a:ext cx="4340727" cy="593232"/>
          </a:xfrm>
        </p:spPr>
        <p:txBody>
          <a:bodyPr/>
          <a:lstStyle/>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(1) </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1</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(2)</a:t>
            </a:r>
            <a:r>
              <a:rPr lang="en-US" sz="2400" dirty="0">
                <a:solidFill>
                  <a:schemeClr val="bg1">
                    <a:lumMod val="65000"/>
                    <a:lumOff val="35000"/>
                  </a:schemeClr>
                </a:solidFill>
              </a:rPr>
              <a:t>              </a:t>
            </a:r>
            <a:r>
              <a:rPr lang="en-US" sz="2400" i="1" dirty="0">
                <a:solidFill>
                  <a:schemeClr val="bg1">
                    <a:lumMod val="65000"/>
                    <a:lumOff val="35000"/>
                  </a:schemeClr>
                </a:solidFill>
                <a:sym typeface="Wingdings" pitchFamily="2" charset="2"/>
              </a:rPr>
              <a:t>4</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(3)</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9</a:t>
            </a:r>
            <a:endParaRPr lang="en-US" sz="2400" i="1" dirty="0">
              <a:solidFill>
                <a:schemeClr val="bg1">
                  <a:lumMod val="65000"/>
                  <a:lumOff val="35000"/>
                </a:schemeClr>
              </a:solidFill>
            </a:endParaRPr>
          </a:p>
          <a:p>
            <a:pPr marL="0" indent="0">
              <a:buNone/>
            </a:pP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65773"/>
              <a:gd name="adj2" fmla="val 1136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430192" y="978777"/>
            <a:ext cx="2392416" cy="601001"/>
          </a:xfrm>
          <a:prstGeom prst="wedgeRectCallout">
            <a:avLst>
              <a:gd name="adj1" fmla="val -6509"/>
              <a:gd name="adj2" fmla="val 125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always one number!</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938"/>
              <a:gd name="adj2" fmla="val 1173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number!</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328"/>
              <a:gd name="adj2" fmla="val -763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657"/>
              <a:gd name="adj2" fmla="val -778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5178"/>
              <a:gd name="adj2" fmla="val -784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685800" y="4262727"/>
            <a:ext cx="7525717" cy="461665"/>
          </a:xfrm>
          <a:prstGeom prst="rect">
            <a:avLst/>
          </a:prstGeom>
        </p:spPr>
        <p:txBody>
          <a:bodyPr wrap="square">
            <a:spAutoFit/>
          </a:bodyPr>
          <a:lstStyle/>
          <a:p>
            <a:pPr marL="0" indent="0">
              <a:buNone/>
            </a:pPr>
            <a:r>
              <a:rPr lang="en-US" dirty="0" err="1">
                <a:solidFill>
                  <a:schemeClr val="bg1"/>
                </a:solidFill>
                <a:latin typeface="Courier" pitchFamily="2" charset="0"/>
              </a:rPr>
              <a:t>num-sqr</a:t>
            </a:r>
            <a:r>
              <a:rPr lang="en-US" dirty="0">
                <a:solidFill>
                  <a:schemeClr val="bg1"/>
                </a:solidFill>
                <a:latin typeface="Courier" pitchFamily="2" charset="0"/>
              </a:rPr>
              <a:t>    (n </a:t>
            </a:r>
            <a:r>
              <a:rPr lang="en-US" spc="-600" dirty="0">
                <a:solidFill>
                  <a:schemeClr val="bg1"/>
                </a:solidFill>
                <a:latin typeface="Courier" pitchFamily="2" charset="0"/>
              </a:rPr>
              <a:t>::</a:t>
            </a:r>
            <a:r>
              <a:rPr lang="en-US" dirty="0">
                <a:solidFill>
                  <a:schemeClr val="bg1"/>
                </a:solidFill>
                <a:latin typeface="Courier" pitchFamily="2" charset="0"/>
              </a:rPr>
              <a:t> Number)   </a:t>
            </a:r>
            <a:r>
              <a:rPr lang="en-US" dirty="0">
                <a:solidFill>
                  <a:schemeClr val="bg1"/>
                </a:solidFill>
                <a:latin typeface="Courier" pitchFamily="2" charset="0"/>
                <a:sym typeface="Wingdings" pitchFamily="2" charset="2"/>
              </a:rPr>
              <a:t>       Number</a:t>
            </a:r>
            <a:endParaRPr lang="en-US"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2177511" y="4262735"/>
            <a:ext cx="3991611" cy="478948"/>
            <a:chOff x="2177511" y="4262735"/>
            <a:chExt cx="3991611" cy="478948"/>
          </a:xfrm>
        </p:grpSpPr>
        <p:sp>
          <p:nvSpPr>
            <p:cNvPr id="35" name="Rectangle 34">
              <a:extLst>
                <a:ext uri="{FF2B5EF4-FFF2-40B4-BE49-F238E27FC236}">
                  <a16:creationId xmlns:a16="http://schemas.microsoft.com/office/drawing/2014/main" id="{2304292B-4427-1744-843B-EA9387EAD1A9}"/>
                </a:ext>
              </a:extLst>
            </p:cNvPr>
            <p:cNvSpPr/>
            <p:nvPr/>
          </p:nvSpPr>
          <p:spPr>
            <a:xfrm>
              <a:off x="2177511" y="4280018"/>
              <a:ext cx="498529" cy="461665"/>
            </a:xfrm>
            <a:prstGeom prst="rect">
              <a:avLst/>
            </a:prstGeom>
          </p:spPr>
          <p:txBody>
            <a:bodyPr wrap="square">
              <a:spAutoFit/>
            </a:bodyPr>
            <a:lstStyle/>
            <a:p>
              <a:pPr marL="0" indent="0">
                <a:buNone/>
              </a:pPr>
              <a:r>
                <a:rPr lang="en-US"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5601945" y="4262735"/>
              <a:ext cx="567177" cy="461665"/>
            </a:xfrm>
            <a:prstGeom prst="rect">
              <a:avLst/>
            </a:prstGeom>
          </p:spPr>
          <p:txBody>
            <a:bodyPr wrap="square">
              <a:spAutoFit/>
            </a:bodyPr>
            <a:lstStyle/>
            <a:p>
              <a:pPr marL="0" indent="0">
                <a:buNone/>
              </a:pPr>
              <a:r>
                <a:rPr lang="en-US" spc="-600" dirty="0">
                  <a:solidFill>
                    <a:schemeClr val="bg1"/>
                  </a:solidFill>
                  <a:latin typeface="Courier" pitchFamily="2" charset="0"/>
                  <a:sym typeface="Wingdings" pitchFamily="2" charset="2"/>
                </a:rPr>
                <a:t></a:t>
              </a:r>
              <a:endParaRPr lang="en-US"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4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932484" y="1997568"/>
            <a:ext cx="6308930" cy="593232"/>
          </a:xfrm>
        </p:spPr>
        <p:txBody>
          <a:bodyPr/>
          <a:lstStyle/>
          <a:p>
            <a:pPr marL="0" indent="0">
              <a:buNone/>
            </a:pPr>
            <a:r>
              <a:rPr lang="en-US" sz="2400" dirty="0">
                <a:solidFill>
                  <a:schemeClr val="bg1">
                    <a:lumMod val="65000"/>
                    <a:lumOff val="35000"/>
                  </a:schemeClr>
                </a:solidFill>
                <a:latin typeface="Courier" pitchFamily="2" charset="0"/>
              </a:rPr>
              <a:t>triangle(50, ”solid”, ”red) triangle(20, ”solid”, ”blue”)</a:t>
            </a:r>
            <a:r>
              <a:rPr lang="en-US" sz="2400" dirty="0">
                <a:solidFill>
                  <a:schemeClr val="bg1">
                    <a:lumMod val="65000"/>
                    <a:lumOff val="35000"/>
                  </a:schemeClr>
                </a:solidFill>
              </a:rPr>
              <a:t> </a:t>
            </a:r>
            <a:r>
              <a:rPr lang="en-US" sz="2400" dirty="0">
                <a:solidFill>
                  <a:schemeClr val="bg1">
                    <a:lumMod val="65000"/>
                    <a:lumOff val="35000"/>
                  </a:schemeClr>
                </a:solidFill>
                <a:latin typeface="Courier" pitchFamily="2" charset="0"/>
              </a:rPr>
              <a:t>triangle(50, ”outline”, ”red”)</a:t>
            </a: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23634"/>
              <a:gd name="adj2" fmla="val 1183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200400" y="978777"/>
            <a:ext cx="2670282" cy="601001"/>
          </a:xfrm>
          <a:prstGeom prst="wedgeRectCallout">
            <a:avLst>
              <a:gd name="adj1" fmla="val -14931"/>
              <a:gd name="adj2" fmla="val 112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 Number and two Strings!</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38"/>
              <a:gd name="adj2" fmla="val 124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Image!</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24174"/>
              <a:gd name="adj2" fmla="val -856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234"/>
              <a:gd name="adj2" fmla="val -901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33990"/>
              <a:gd name="adj2" fmla="val -90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152400" y="4262727"/>
            <a:ext cx="8991600" cy="400110"/>
          </a:xfrm>
          <a:prstGeom prst="rect">
            <a:avLst/>
          </a:prstGeom>
        </p:spPr>
        <p:txBody>
          <a:bodyPr wrap="square">
            <a:spAutoFit/>
          </a:bodyPr>
          <a:lstStyle/>
          <a:p>
            <a:pPr marL="0" indent="0">
              <a:buNone/>
            </a:pPr>
            <a:r>
              <a:rPr lang="en-US" sz="2000" dirty="0">
                <a:solidFill>
                  <a:schemeClr val="bg1"/>
                </a:solidFill>
                <a:latin typeface="Courier" pitchFamily="2" charset="0"/>
              </a:rPr>
              <a:t>triangle  (size</a:t>
            </a:r>
            <a:r>
              <a:rPr lang="en-US" sz="2000" spc="-600" dirty="0">
                <a:solidFill>
                  <a:schemeClr val="bg1"/>
                </a:solidFill>
                <a:latin typeface="Courier" pitchFamily="2" charset="0"/>
              </a:rPr>
              <a:t>:: </a:t>
            </a:r>
            <a:r>
              <a:rPr lang="en-US" sz="2000" dirty="0" err="1">
                <a:solidFill>
                  <a:schemeClr val="bg1"/>
                </a:solidFill>
                <a:latin typeface="Courier" pitchFamily="2" charset="0"/>
              </a:rPr>
              <a:t>Num</a:t>
            </a:r>
            <a:r>
              <a:rPr lang="en-US" sz="2000" dirty="0">
                <a:solidFill>
                  <a:schemeClr val="bg1"/>
                </a:solidFill>
                <a:latin typeface="Courier" pitchFamily="2" charset="0"/>
              </a:rPr>
              <a:t>, style</a:t>
            </a:r>
            <a:r>
              <a:rPr lang="en-US" sz="2000" spc="-600" dirty="0">
                <a:solidFill>
                  <a:schemeClr val="bg1"/>
                </a:solidFill>
                <a:latin typeface="Courier" pitchFamily="2" charset="0"/>
              </a:rPr>
              <a:t>:: </a:t>
            </a:r>
            <a:r>
              <a:rPr lang="en-US" sz="2000" dirty="0">
                <a:solidFill>
                  <a:schemeClr val="bg1"/>
                </a:solidFill>
                <a:latin typeface="Courier" pitchFamily="2" charset="0"/>
              </a:rPr>
              <a:t>String, color</a:t>
            </a:r>
            <a:r>
              <a:rPr lang="en-US" sz="2000" spc="-600" dirty="0">
                <a:solidFill>
                  <a:schemeClr val="bg1"/>
                </a:solidFill>
                <a:latin typeface="Courier" pitchFamily="2" charset="0"/>
              </a:rPr>
              <a:t>:: </a:t>
            </a:r>
            <a:r>
              <a:rPr lang="en-US" sz="2000" dirty="0">
                <a:solidFill>
                  <a:schemeClr val="bg1"/>
                </a:solidFill>
                <a:latin typeface="Courier" pitchFamily="2" charset="0"/>
              </a:rPr>
              <a:t>String)   </a:t>
            </a:r>
            <a:r>
              <a:rPr lang="en-US" sz="2000" dirty="0">
                <a:solidFill>
                  <a:schemeClr val="bg1"/>
                </a:solidFill>
                <a:latin typeface="Courier" pitchFamily="2" charset="0"/>
                <a:sym typeface="Wingdings" pitchFamily="2" charset="2"/>
              </a:rPr>
              <a:t>Image</a:t>
            </a:r>
            <a:endParaRPr lang="en-US" sz="2000"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1447800" y="4222999"/>
            <a:ext cx="6858000" cy="446406"/>
            <a:chOff x="1554480" y="4222999"/>
            <a:chExt cx="6858000" cy="446406"/>
          </a:xfrm>
        </p:grpSpPr>
        <p:sp>
          <p:nvSpPr>
            <p:cNvPr id="35" name="Rectangle 34">
              <a:extLst>
                <a:ext uri="{FF2B5EF4-FFF2-40B4-BE49-F238E27FC236}">
                  <a16:creationId xmlns:a16="http://schemas.microsoft.com/office/drawing/2014/main" id="{2304292B-4427-1744-843B-EA9387EAD1A9}"/>
                </a:ext>
              </a:extLst>
            </p:cNvPr>
            <p:cNvSpPr/>
            <p:nvPr/>
          </p:nvSpPr>
          <p:spPr>
            <a:xfrm>
              <a:off x="1554480" y="4222999"/>
              <a:ext cx="498529" cy="400110"/>
            </a:xfrm>
            <a:prstGeom prst="rect">
              <a:avLst/>
            </a:prstGeom>
          </p:spPr>
          <p:txBody>
            <a:bodyPr wrap="square">
              <a:spAutoFit/>
            </a:bodyPr>
            <a:lstStyle/>
            <a:p>
              <a:pPr marL="0" indent="0">
                <a:buNone/>
              </a:pPr>
              <a:r>
                <a:rPr lang="en-US" sz="2000"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7845303" y="4269295"/>
              <a:ext cx="567177" cy="400110"/>
            </a:xfrm>
            <a:prstGeom prst="rect">
              <a:avLst/>
            </a:prstGeom>
          </p:spPr>
          <p:txBody>
            <a:bodyPr wrap="square">
              <a:spAutoFit/>
            </a:bodyPr>
            <a:lstStyle/>
            <a:p>
              <a:pPr marL="0" indent="0">
                <a:buNone/>
              </a:pPr>
              <a:r>
                <a:rPr lang="en-US" sz="2000" spc="-600" dirty="0">
                  <a:solidFill>
                    <a:schemeClr val="bg1"/>
                  </a:solidFill>
                  <a:latin typeface="Courier" pitchFamily="2" charset="0"/>
                  <a:sym typeface="Wingdings" pitchFamily="2" charset="2"/>
                </a:rPr>
                <a:t></a:t>
              </a:r>
              <a:endParaRPr lang="en-US" sz="2000"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Triangle 2">
            <a:extLst>
              <a:ext uri="{FF2B5EF4-FFF2-40B4-BE49-F238E27FC236}">
                <a16:creationId xmlns:a16="http://schemas.microsoft.com/office/drawing/2014/main" id="{61E6BBA4-3B59-0142-BEAE-F3463368B3A4}"/>
              </a:ext>
            </a:extLst>
          </p:cNvPr>
          <p:cNvSpPr/>
          <p:nvPr/>
        </p:nvSpPr>
        <p:spPr>
          <a:xfrm>
            <a:off x="7086600" y="2133600"/>
            <a:ext cx="304800" cy="262759"/>
          </a:xfrm>
          <a:prstGeom prst="triangle">
            <a:avLst/>
          </a:prstGeom>
          <a:solidFill>
            <a:srgbClr val="FF0000"/>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F136F083-8E74-7841-AAD0-DC459D77D26A}"/>
              </a:ext>
            </a:extLst>
          </p:cNvPr>
          <p:cNvSpPr/>
          <p:nvPr/>
        </p:nvSpPr>
        <p:spPr>
          <a:xfrm>
            <a:off x="7148391" y="2514600"/>
            <a:ext cx="166809" cy="143801"/>
          </a:xfrm>
          <a:prstGeom prst="triangle">
            <a:avLst/>
          </a:prstGeom>
          <a:solidFill>
            <a:srgbClr val="3973B4"/>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F94BA98-37B5-7549-8551-12EE90DDECAC}"/>
              </a:ext>
            </a:extLst>
          </p:cNvPr>
          <p:cNvSpPr/>
          <p:nvPr/>
        </p:nvSpPr>
        <p:spPr>
          <a:xfrm>
            <a:off x="7086600" y="2743200"/>
            <a:ext cx="304800" cy="262759"/>
          </a:xfrm>
          <a:prstGeom prst="triangle">
            <a:avLst/>
          </a:prstGeom>
          <a:noFill/>
          <a:ln>
            <a:solidFill>
              <a:srgbClr val="FF0000"/>
            </a:solid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92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3FF5-5C17-994D-A622-C3FB38ECE131}"/>
              </a:ext>
            </a:extLst>
          </p:cNvPr>
          <p:cNvSpPr>
            <a:spLocks noGrp="1"/>
          </p:cNvSpPr>
          <p:nvPr>
            <p:ph type="title"/>
          </p:nvPr>
        </p:nvSpPr>
        <p:spPr/>
        <p:txBody>
          <a:bodyPr/>
          <a:lstStyle/>
          <a:p>
            <a:r>
              <a:rPr lang="en-US" dirty="0"/>
              <a:t>Can you make these images?</a:t>
            </a:r>
          </a:p>
        </p:txBody>
      </p:sp>
      <p:sp>
        <p:nvSpPr>
          <p:cNvPr id="4" name="Footer Placeholder 3">
            <a:extLst>
              <a:ext uri="{FF2B5EF4-FFF2-40B4-BE49-F238E27FC236}">
                <a16:creationId xmlns:a16="http://schemas.microsoft.com/office/drawing/2014/main" id="{5CBD2CE4-36A3-6640-85DE-88B9236FD9EE}"/>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Oval 4">
            <a:extLst>
              <a:ext uri="{FF2B5EF4-FFF2-40B4-BE49-F238E27FC236}">
                <a16:creationId xmlns:a16="http://schemas.microsoft.com/office/drawing/2014/main" id="{886B304F-AA69-C348-83C2-C59A849BF6C8}"/>
              </a:ext>
            </a:extLst>
          </p:cNvPr>
          <p:cNvSpPr/>
          <p:nvPr/>
        </p:nvSpPr>
        <p:spPr>
          <a:xfrm>
            <a:off x="685800" y="1780794"/>
            <a:ext cx="1219200" cy="11430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276ABEF9-8303-8740-836A-71AB658C1613}"/>
              </a:ext>
            </a:extLst>
          </p:cNvPr>
          <p:cNvSpPr/>
          <p:nvPr/>
        </p:nvSpPr>
        <p:spPr>
          <a:xfrm>
            <a:off x="3505200" y="16002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57FFCDE-ABE2-2443-8345-DDE58D209766}"/>
              </a:ext>
            </a:extLst>
          </p:cNvPr>
          <p:cNvGrpSpPr/>
          <p:nvPr/>
        </p:nvGrpSpPr>
        <p:grpSpPr>
          <a:xfrm>
            <a:off x="609600" y="3815440"/>
            <a:ext cx="1371600" cy="1371600"/>
            <a:chOff x="533400" y="3815440"/>
            <a:chExt cx="1371600" cy="1371600"/>
          </a:xfrm>
        </p:grpSpPr>
        <p:sp>
          <p:nvSpPr>
            <p:cNvPr id="7" name="Oval 6">
              <a:extLst>
                <a:ext uri="{FF2B5EF4-FFF2-40B4-BE49-F238E27FC236}">
                  <a16:creationId xmlns:a16="http://schemas.microsoft.com/office/drawing/2014/main" id="{1E37FFD3-BE03-C642-BCFA-D6F668CA67B0}"/>
                </a:ext>
              </a:extLst>
            </p:cNvPr>
            <p:cNvSpPr/>
            <p:nvPr/>
          </p:nvSpPr>
          <p:spPr>
            <a:xfrm>
              <a:off x="609600" y="3929740"/>
              <a:ext cx="1219200"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a:extLst>
                <a:ext uri="{FF2B5EF4-FFF2-40B4-BE49-F238E27FC236}">
                  <a16:creationId xmlns:a16="http://schemas.microsoft.com/office/drawing/2014/main" id="{308AF860-A619-5140-BAF6-5ED3D427B9B4}"/>
                </a:ext>
              </a:extLst>
            </p:cNvPr>
            <p:cNvSpPr/>
            <p:nvPr/>
          </p:nvSpPr>
          <p:spPr>
            <a:xfrm>
              <a:off x="533400" y="381544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5-Point Star 8">
            <a:extLst>
              <a:ext uri="{FF2B5EF4-FFF2-40B4-BE49-F238E27FC236}">
                <a16:creationId xmlns:a16="http://schemas.microsoft.com/office/drawing/2014/main" id="{0AD9C931-5C01-6945-9ED6-023C0C9037EE}"/>
              </a:ext>
            </a:extLst>
          </p:cNvPr>
          <p:cNvSpPr/>
          <p:nvPr/>
        </p:nvSpPr>
        <p:spPr>
          <a:xfrm rot="1601481">
            <a:off x="3505199" y="3657600"/>
            <a:ext cx="1371600" cy="1371600"/>
          </a:xfrm>
          <a:prstGeom prst="star5">
            <a:avLst/>
          </a:prstGeom>
          <a:solidFill>
            <a:srgbClr val="00B050"/>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48FC92F-A84D-484F-A79F-2A60B9A9C2E7}"/>
              </a:ext>
            </a:extLst>
          </p:cNvPr>
          <p:cNvSpPr txBox="1"/>
          <p:nvPr/>
        </p:nvSpPr>
        <p:spPr>
          <a:xfrm>
            <a:off x="6096000" y="2067623"/>
            <a:ext cx="2204450" cy="461665"/>
          </a:xfrm>
          <a:prstGeom prst="rect">
            <a:avLst/>
          </a:prstGeom>
          <a:noFill/>
        </p:spPr>
        <p:txBody>
          <a:bodyPr wrap="none" rtlCol="0">
            <a:spAutoFit/>
          </a:bodyPr>
          <a:lstStyle/>
          <a:p>
            <a:r>
              <a:rPr lang="en-US" b="1" dirty="0">
                <a:solidFill>
                  <a:srgbClr val="FF0000"/>
                </a:solidFill>
              </a:rPr>
              <a:t>Data Science!</a:t>
            </a:r>
          </a:p>
        </p:txBody>
      </p:sp>
      <p:grpSp>
        <p:nvGrpSpPr>
          <p:cNvPr id="15" name="Group 14">
            <a:extLst>
              <a:ext uri="{FF2B5EF4-FFF2-40B4-BE49-F238E27FC236}">
                <a16:creationId xmlns:a16="http://schemas.microsoft.com/office/drawing/2014/main" id="{3B3AED49-C75F-7643-ACE8-1C9A6F3FB669}"/>
              </a:ext>
            </a:extLst>
          </p:cNvPr>
          <p:cNvGrpSpPr/>
          <p:nvPr/>
        </p:nvGrpSpPr>
        <p:grpSpPr>
          <a:xfrm>
            <a:off x="6028944" y="4016884"/>
            <a:ext cx="2271506" cy="1143000"/>
            <a:chOff x="6028944" y="4016884"/>
            <a:chExt cx="2271506" cy="1143000"/>
          </a:xfrm>
        </p:grpSpPr>
        <p:sp>
          <p:nvSpPr>
            <p:cNvPr id="12" name="Oval 11">
              <a:extLst>
                <a:ext uri="{FF2B5EF4-FFF2-40B4-BE49-F238E27FC236}">
                  <a16:creationId xmlns:a16="http://schemas.microsoft.com/office/drawing/2014/main" id="{94EA8174-5164-8248-BB43-23DE1166376E}"/>
                </a:ext>
              </a:extLst>
            </p:cNvPr>
            <p:cNvSpPr/>
            <p:nvPr/>
          </p:nvSpPr>
          <p:spPr>
            <a:xfrm>
              <a:off x="6028944" y="4016884"/>
              <a:ext cx="2271506" cy="1143000"/>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C4C2247-8554-C543-962C-FCFDCCFA319F}"/>
                </a:ext>
              </a:extLst>
            </p:cNvPr>
            <p:cNvSpPr txBox="1"/>
            <p:nvPr/>
          </p:nvSpPr>
          <p:spPr>
            <a:xfrm>
              <a:off x="6096000" y="4357551"/>
              <a:ext cx="2204450" cy="461665"/>
            </a:xfrm>
            <a:prstGeom prst="rect">
              <a:avLst/>
            </a:prstGeom>
            <a:noFill/>
          </p:spPr>
          <p:txBody>
            <a:bodyPr wrap="none" rtlCol="0">
              <a:spAutoFit/>
            </a:bodyPr>
            <a:lstStyle/>
            <a:p>
              <a:r>
                <a:rPr lang="en-US" b="1" dirty="0">
                  <a:solidFill>
                    <a:srgbClr val="FF0000"/>
                  </a:solidFill>
                </a:rPr>
                <a:t>Data Science!</a:t>
              </a:r>
            </a:p>
          </p:txBody>
        </p:sp>
      </p:grpSp>
    </p:spTree>
    <p:extLst>
      <p:ext uri="{BB962C8B-B14F-4D97-AF65-F5344CB8AC3E}">
        <p14:creationId xmlns:p14="http://schemas.microsoft.com/office/powerpoint/2010/main" val="2591628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pie-chart(animals-table, ”gender")</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endParaRPr lang="en-US" altLang="en-US" sz="2000" dirty="0">
              <a:latin typeface="Courier New" charset="0"/>
              <a:ea typeface="Courier New" charset="0"/>
              <a:cs typeface="Courier New" charset="0"/>
            </a:endParaRPr>
          </a:p>
          <a:p>
            <a:pPr marL="0" indent="0" eaLnBrk="1" hangingPunct="1">
              <a:buNone/>
            </a:pPr>
            <a:r>
              <a:rPr lang="en-US" altLang="en-US" sz="2000" dirty="0">
                <a:solidFill>
                  <a:schemeClr val="accent1"/>
                </a:solidFill>
                <a:latin typeface="Helvetica" charset="0"/>
                <a:ea typeface="ＭＳ Ｐゴシック" charset="-128"/>
                <a:cs typeface="Helvetica" charset="0"/>
              </a:rPr>
              <a:t># bar-chart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pie-chart(animals-table, ”species")</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Functions over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count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Table</a:t>
            </a:r>
          </a:p>
          <a:p>
            <a:pPr marL="0" indent="9525" eaLnBrk="1" hangingPunct="1">
              <a:buNone/>
            </a:pPr>
            <a:r>
              <a:rPr lang="en-US" altLang="en-US" sz="2000" dirty="0">
                <a:solidFill>
                  <a:schemeClr val="accent1"/>
                </a:solidFill>
                <a:latin typeface="Helvetica" charset="0"/>
                <a:ea typeface="ＭＳ Ｐゴシック" charset="-128"/>
                <a:cs typeface="Helvetica" charset="0"/>
              </a:rPr>
              <a:t>count(animals-table, “species”)</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 </a:t>
            </a:r>
          </a:p>
          <a:p>
            <a:pPr eaLnBrk="1" hangingPunct="1">
              <a:lnSpc>
                <a:spcPct val="150000"/>
              </a:lnSpc>
            </a:pPr>
            <a:endParaRPr lang="en-US" altLang="en-US" sz="2000" dirty="0">
              <a:latin typeface="Helvetica" charset="0"/>
              <a:ea typeface="ＭＳ Ｐゴシック" charset="-128"/>
              <a:cs typeface="Courier New" charset="0"/>
            </a:endParaRPr>
          </a:p>
          <a:p>
            <a:pPr marL="0" indent="0" eaLnBrk="1" hangingPunct="1">
              <a:lnSpc>
                <a:spcPct val="150000"/>
              </a:lnSpc>
              <a:buNone/>
            </a:pPr>
            <a:r>
              <a:rPr lang="en-US" altLang="en-US" sz="2000" dirty="0">
                <a:latin typeface="Helvetica" charset="0"/>
                <a:ea typeface="ＭＳ Ｐゴシック" charset="-128"/>
                <a:cs typeface="Courier New" charset="0"/>
              </a:rPr>
              <a:t>What if the only table we had was a </a:t>
            </a:r>
            <a:r>
              <a:rPr lang="en-US" altLang="en-US" sz="2000" i="1" dirty="0">
                <a:latin typeface="Helvetica" charset="0"/>
                <a:ea typeface="ＭＳ Ｐゴシック" charset="-128"/>
                <a:cs typeface="Courier New" charset="0"/>
              </a:rPr>
              <a:t>summary table</a:t>
            </a:r>
            <a:r>
              <a:rPr lang="en-US" altLang="en-US" sz="2000" dirty="0">
                <a:latin typeface="Helvetica" charset="0"/>
                <a:ea typeface="ＭＳ Ｐゴシック" charset="-128"/>
                <a:cs typeface="Courier New" charset="0"/>
              </a:rPr>
              <a:t>, like this one?</a:t>
            </a:r>
          </a:p>
          <a:p>
            <a:pPr marL="0" indent="0" eaLnBrk="1" hangingPunct="1">
              <a:buNone/>
            </a:pPr>
            <a:r>
              <a:rPr lang="en-US" altLang="en-US" sz="2000" dirty="0">
                <a:solidFill>
                  <a:schemeClr val="accent1"/>
                </a:solidFill>
                <a:latin typeface="Helvetica" charset="0"/>
                <a:ea typeface="ＭＳ Ｐゴシック" charset="-128"/>
                <a:cs typeface="Helvetica" charset="0"/>
              </a:rPr>
              <a:t># pie-chart-raw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 bar-chart-raw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endParaRPr lang="en-US" altLang="en-US" sz="2000" b="1" dirty="0">
              <a:latin typeface="Arial" panose="020B0604020202020204" pitchFamily="34" charset="0"/>
              <a:ea typeface="Courier New" charset="0"/>
              <a:cs typeface="Arial" panose="020B0604020202020204" pitchFamily="34" charset="0"/>
            </a:endParaRPr>
          </a:p>
          <a:p>
            <a:pPr marL="0" indent="0" eaLnBrk="1" hangingPunct="1">
              <a:buNone/>
            </a:pPr>
            <a:r>
              <a:rPr lang="en-US" altLang="en-US" sz="2000" b="1" dirty="0">
                <a:latin typeface="Arial" panose="020B0604020202020204" pitchFamily="34" charset="0"/>
                <a:ea typeface="Courier New" charset="0"/>
                <a:cs typeface="Arial" panose="020B0604020202020204" pitchFamily="34" charset="0"/>
              </a:rPr>
              <a:t>Challenge: </a:t>
            </a:r>
            <a:r>
              <a:rPr lang="en-US" altLang="en-US" sz="2000" dirty="0">
                <a:latin typeface="Arial" panose="020B0604020202020204" pitchFamily="34" charset="0"/>
                <a:ea typeface="Courier New" charset="0"/>
                <a:cs typeface="Arial" panose="020B0604020202020204" pitchFamily="34" charset="0"/>
              </a:rPr>
              <a:t>Use </a:t>
            </a:r>
            <a:r>
              <a:rPr lang="en-US" altLang="en-US" sz="2000" dirty="0">
                <a:latin typeface="Courier" pitchFamily="2" charset="0"/>
                <a:ea typeface="Courier New" charset="0"/>
                <a:cs typeface="Arial" panose="020B0604020202020204" pitchFamily="34" charset="0"/>
              </a:rPr>
              <a:t>count </a:t>
            </a:r>
            <a:r>
              <a:rPr lang="en-US" altLang="en-US" sz="2000" dirty="0">
                <a:latin typeface="Arial" panose="020B0604020202020204" pitchFamily="34" charset="0"/>
                <a:ea typeface="Courier New" charset="0"/>
                <a:cs typeface="Arial" panose="020B0604020202020204" pitchFamily="34" charset="0"/>
              </a:rPr>
              <a:t>and one of the </a:t>
            </a:r>
            <a:r>
              <a:rPr lang="en-US" altLang="en-US" sz="2000" dirty="0">
                <a:latin typeface="Courier" pitchFamily="2" charset="0"/>
                <a:ea typeface="Courier New" charset="0"/>
                <a:cs typeface="Arial" panose="020B0604020202020204" pitchFamily="34" charset="0"/>
              </a:rPr>
              <a:t>-raw</a:t>
            </a:r>
            <a:r>
              <a:rPr lang="en-US" altLang="en-US" sz="2000" dirty="0">
                <a:latin typeface="Arial" panose="020B0604020202020204" pitchFamily="34" charset="0"/>
                <a:ea typeface="Courier New" charset="0"/>
                <a:cs typeface="Arial" panose="020B0604020202020204" pitchFamily="34" charset="0"/>
              </a:rPr>
              <a:t> functions together!</a:t>
            </a:r>
            <a:endParaRPr lang="en-US" altLang="en-US" sz="2000" b="1" dirty="0">
              <a:latin typeface="Arial" panose="020B0604020202020204" pitchFamily="34" charset="0"/>
              <a:ea typeface="Courier New" charset="0"/>
              <a:cs typeface="Arial" panose="020B0604020202020204" pitchFamily="34"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2716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What other displays are there?</a:t>
            </a:r>
            <a:endParaRPr lang="en-US"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Content Placeholder 4">
            <a:extLst>
              <a:ext uri="{FF2B5EF4-FFF2-40B4-BE49-F238E27FC236}">
                <a16:creationId xmlns:a16="http://schemas.microsoft.com/office/drawing/2014/main" id="{54FEBD78-1293-CF4C-86CC-906E9D7E56E2}"/>
              </a:ext>
            </a:extLst>
          </p:cNvPr>
          <p:cNvSpPr>
            <a:spLocks noGrp="1"/>
          </p:cNvSpPr>
          <p:nvPr>
            <p:ph idx="1"/>
          </p:nvPr>
        </p:nvSpPr>
        <p:spPr/>
        <p:txBody>
          <a:bodyPr/>
          <a:lstStyle/>
          <a:p>
            <a:pPr marL="457200" indent="-457200">
              <a:buFont typeface="+mj-lt"/>
              <a:buAutoNum type="arabicPeriod"/>
            </a:pPr>
            <a:r>
              <a:rPr lang="en-US" sz="2000" dirty="0"/>
              <a:t>How many columns are needed to make a histogram?</a:t>
            </a:r>
          </a:p>
          <a:p>
            <a:pPr marL="457200" indent="-457200">
              <a:buFont typeface="+mj-lt"/>
              <a:buAutoNum type="arabicPeriod"/>
            </a:pPr>
            <a:r>
              <a:rPr lang="en-US" sz="2000" dirty="0"/>
              <a:t>Are histograms made from quantitative or categorical columns?</a:t>
            </a:r>
          </a:p>
          <a:p>
            <a:pPr marL="457200" indent="-457200">
              <a:buFont typeface="+mj-lt"/>
              <a:buAutoNum type="arabicPeriod"/>
            </a:pPr>
            <a:r>
              <a:rPr lang="en-US" sz="2000" dirty="0"/>
              <a:t>What do you think a histogram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How many columns are needed to make a box-plot?</a:t>
            </a:r>
          </a:p>
          <a:p>
            <a:pPr marL="457200" indent="-457200">
              <a:buFont typeface="+mj-lt"/>
              <a:buAutoNum type="arabicPeriod"/>
            </a:pPr>
            <a:r>
              <a:rPr lang="en-US" sz="2000" dirty="0"/>
              <a:t>Are box-plots made from quantitative or categorical columns?</a:t>
            </a:r>
          </a:p>
          <a:p>
            <a:pPr marL="457200" indent="-457200">
              <a:buFont typeface="+mj-lt"/>
              <a:buAutoNum type="arabicPeriod"/>
            </a:pPr>
            <a:r>
              <a:rPr lang="en-US" sz="2000" dirty="0"/>
              <a:t>What do you think a box-plot tells us about the data?</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Can you answer these questions for other plots?</a:t>
            </a:r>
          </a:p>
        </p:txBody>
      </p:sp>
    </p:spTree>
    <p:extLst>
      <p:ext uri="{BB962C8B-B14F-4D97-AF65-F5344CB8AC3E}">
        <p14:creationId xmlns:p14="http://schemas.microsoft.com/office/powerpoint/2010/main" val="384795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914400" y="4419600"/>
            <a:ext cx="6019800" cy="400110"/>
          </a:xfrm>
          <a:prstGeom prst="rect">
            <a:avLst/>
          </a:prstGeom>
        </p:spPr>
        <p:txBody>
          <a:bodyPr wrap="square">
            <a:spAutoFit/>
          </a:bodyPr>
          <a:lstStyle/>
          <a:p>
            <a:r>
              <a:rPr lang="en-US" sz="2000" dirty="0">
                <a:solidFill>
                  <a:schemeClr val="accent1"/>
                </a:solidFill>
              </a:rPr>
              <a:t>http://</a:t>
            </a:r>
            <a:r>
              <a:rPr lang="en-US" sz="2000" dirty="0" err="1">
                <a:solidFill>
                  <a:schemeClr val="accent1"/>
                </a:solidFill>
              </a:rPr>
              <a:t>bit.ly</a:t>
            </a:r>
            <a:r>
              <a:rPr lang="en-US" sz="2000" dirty="0">
                <a:solidFill>
                  <a:schemeClr val="accent1"/>
                </a:solidFill>
              </a:rPr>
              <a:t>/WhyNotExcel19</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98646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Getting Started</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dirty="0"/>
              <a:t>First, open </a:t>
            </a:r>
            <a:r>
              <a:rPr lang="en-US" dirty="0">
                <a:hlinkClick r:id="rId2"/>
              </a:rPr>
              <a:t>Animals Starter File – Unit 2</a:t>
            </a:r>
            <a:r>
              <a:rPr lang="en-US" dirty="0"/>
              <a:t> </a:t>
            </a:r>
          </a:p>
          <a:p>
            <a:pPr fontAlgn="ctr"/>
            <a:r>
              <a:rPr lang="en-US" dirty="0"/>
              <a:t>There’s one new line of code here. What is it?</a:t>
            </a:r>
          </a:p>
          <a:p>
            <a:pPr fontAlgn="ctr"/>
            <a:endParaRPr lang="en-US" sz="3200" b="1" dirty="0"/>
          </a:p>
          <a:p>
            <a:pPr fontAlgn="ctr"/>
            <a:r>
              <a:rPr lang="en-US" sz="3200" b="1" dirty="0"/>
              <a:t>Look back at Page 3</a:t>
            </a:r>
          </a:p>
          <a:p>
            <a:pPr lvl="1" fontAlgn="ctr"/>
            <a:r>
              <a:rPr lang="en-US" sz="2000" i="1" dirty="0"/>
              <a:t>What did you Wonder?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Relate questions</a:t>
            </a:r>
            <a:r>
              <a:rPr lang="en-US" sz="2200" dirty="0"/>
              <a:t> - Answered by looking for patterns and trends </a:t>
            </a:r>
            <a:r>
              <a:rPr lang="en-US" sz="2200" i="1" dirty="0"/>
              <a:t>between</a:t>
            </a:r>
            <a:r>
              <a:rPr lang="en-US" sz="2200" dirty="0"/>
              <a:t> columns. Examples: </a:t>
            </a:r>
            <a:r>
              <a:rPr lang="en-US" sz="2200" i="1" dirty="0"/>
              <a:t>"Do cats tend to be adopted faster than dogs?"</a:t>
            </a:r>
            <a:r>
              <a:rPr lang="en-US" sz="2200" dirty="0"/>
              <a:t> or </a:t>
            </a:r>
            <a:r>
              <a:rPr lang="en-US" sz="2200" i="1" dirty="0"/>
              <a:t>"Are older animals heavier than young ones?"</a:t>
            </a:r>
            <a:r>
              <a:rPr lang="en-US" sz="2200" dirty="0"/>
              <a:t>.</a:t>
            </a:r>
          </a:p>
          <a:p>
            <a:pPr marL="0" indent="0" fontAlgn="ctr">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6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200000"/>
              </a:lnSpc>
            </a:pPr>
            <a:r>
              <a:rPr lang="en-US" sz="2200" dirty="0"/>
              <a:t>Pedagogy</a:t>
            </a:r>
          </a:p>
          <a:p>
            <a:pPr fontAlgn="ctr">
              <a:lnSpc>
                <a:spcPct val="200000"/>
              </a:lnSpc>
            </a:pPr>
            <a:endParaRPr lang="en-US" sz="2200" dirty="0"/>
          </a:p>
          <a:p>
            <a:pPr fontAlgn="ctr">
              <a:lnSpc>
                <a:spcPct val="200000"/>
              </a:lnSpc>
            </a:pPr>
            <a:r>
              <a:rPr lang="en-US" sz="2200" dirty="0"/>
              <a:t>Go back to your Wonders from Page 3. What kinds of questions are these?</a:t>
            </a:r>
          </a:p>
          <a:p>
            <a:pPr fontAlgn="ctr">
              <a:lnSpc>
                <a:spcPct val="200000"/>
              </a:lnSpc>
            </a:pPr>
            <a:endParaRPr lang="en-US" sz="2200" dirty="0"/>
          </a:p>
          <a:p>
            <a:pPr fontAlgn="ctr">
              <a:lnSpc>
                <a:spcPct val="200000"/>
              </a:lnSpc>
            </a:pPr>
            <a:r>
              <a:rPr lang="en-US" sz="2200" dirty="0"/>
              <a:t>Connecting to AP CSP Data</a:t>
            </a:r>
          </a:p>
          <a:p>
            <a:pPr fontAlgn="ctr">
              <a:lnSpc>
                <a:spcPct val="200000"/>
              </a:lnSpc>
            </a:pPr>
            <a:endParaRPr lang="en-US" sz="2200" dirty="0"/>
          </a:p>
          <a:p>
            <a:pPr marL="0" indent="0" fontAlgn="ctr">
              <a:lnSpc>
                <a:spcPct val="200000"/>
              </a:lnSpc>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F7D58D46-57CE-224D-8D79-01B0899B9D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p>
          <a:p>
            <a:pPr eaLnBrk="1" hangingPunct="1">
              <a:lnSpc>
                <a:spcPct val="150000"/>
              </a:lnSpc>
            </a:pPr>
            <a:r>
              <a:rPr lang="en-US" altLang="en-US" sz="2000" dirty="0">
                <a:latin typeface="Helvetica" charset="0"/>
                <a:ea typeface="ＭＳ Ｐゴシック" charset="-128"/>
                <a:cs typeface="Helvetica" charset="0"/>
              </a:rPr>
              <a:t>What index would you use to get the 20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 row? The 100</a:t>
            </a:r>
            <a:r>
              <a:rPr lang="en-US" altLang="en-US" sz="2000" baseline="30000" dirty="0">
                <a:latin typeface="Helvetica" charset="0"/>
                <a:ea typeface="ＭＳ Ｐゴシック" charset="-128"/>
                <a:cs typeface="Helvetica" charset="0"/>
              </a:rPr>
              <a:t>th</a:t>
            </a:r>
            <a:r>
              <a:rPr lang="en-US" altLang="en-US" sz="2000" dirty="0">
                <a:latin typeface="Helvetica" charset="0"/>
                <a:ea typeface="ＭＳ Ｐゴシック" charset="-128"/>
                <a:cs typeface="Helvetica" charset="0"/>
              </a:rPr>
              <a:t>?</a:t>
            </a: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a:t>
            </a:r>
            <a:r>
              <a:rPr lang="en-US" altLang="en-US" sz="2000" b="1" dirty="0">
                <a:latin typeface="Helvetica" charset="0"/>
                <a:ea typeface="ＭＳ Ｐゴシック" charset="-128"/>
                <a:cs typeface="Helvetica" charset="0"/>
              </a:rPr>
              <a:t>Page 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642758" y="1905000"/>
            <a:ext cx="7482442" cy="4953000"/>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p:txBody>
          <a:bodyPr/>
          <a:lstStyle/>
          <a:p>
            <a:pPr>
              <a:lnSpc>
                <a:spcPct val="150000"/>
              </a:lnSpc>
            </a:pPr>
            <a:r>
              <a:rPr lang="en-US" dirty="0"/>
              <a:t>Methods are like functions, but:</a:t>
            </a:r>
          </a:p>
          <a:p>
            <a:pPr lvl="1">
              <a:lnSpc>
                <a:spcPct val="150000"/>
              </a:lnSpc>
            </a:pPr>
            <a:r>
              <a:rPr lang="en-US" dirty="0"/>
              <a:t>They must be </a:t>
            </a:r>
            <a:r>
              <a:rPr lang="en-US" i="1" dirty="0"/>
              <a:t>attached</a:t>
            </a:r>
            <a:r>
              <a:rPr lang="en-US" dirty="0"/>
              <a:t> to data</a:t>
            </a:r>
          </a:p>
          <a:p>
            <a:pPr lvl="1">
              <a:lnSpc>
                <a:spcPct val="150000"/>
              </a:lnSpc>
            </a:pPr>
            <a:r>
              <a:rPr lang="en-US" dirty="0"/>
              <a:t>That data forms the “secret input”</a:t>
            </a:r>
          </a:p>
          <a:p>
            <a:pPr lvl="1">
              <a:lnSpc>
                <a:spcPct val="150000"/>
              </a:lnSpc>
            </a:pPr>
            <a:endParaRPr lang="en-US" dirty="0"/>
          </a:p>
          <a:p>
            <a:pPr marL="0" indent="0">
              <a:lnSpc>
                <a:spcPct val="150000"/>
              </a:lnSpc>
              <a:buNone/>
            </a:pPr>
            <a:r>
              <a:rPr lang="en-US" sz="2400" b="1" dirty="0">
                <a:latin typeface="Arial" panose="020B0604020202020204" pitchFamily="34" charset="0"/>
                <a:cs typeface="Arial" panose="020B0604020202020204" pitchFamily="34" charset="0"/>
              </a:rPr>
              <a:t>Failing the vertical-line test? Not really!</a:t>
            </a:r>
          </a:p>
          <a:p>
            <a:pPr marL="0" indent="0">
              <a:lnSpc>
                <a:spcPct val="150000"/>
              </a:lnSpc>
              <a:buNone/>
            </a:pPr>
            <a:r>
              <a:rPr lang="en-US" sz="2400" dirty="0">
                <a:latin typeface="Courier" pitchFamily="2" charset="0"/>
              </a:rPr>
              <a:t>animals-</a:t>
            </a:r>
            <a:r>
              <a:rPr lang="en-US" sz="2400" dirty="0" err="1">
                <a:latin typeface="Courier" pitchFamily="2" charset="0"/>
              </a:rPr>
              <a:t>table.row</a:t>
            </a:r>
            <a:r>
              <a:rPr lang="en-US" sz="2400" dirty="0">
                <a:latin typeface="Courier" pitchFamily="2" charset="0"/>
              </a:rPr>
              <a:t>-n(2)</a:t>
            </a:r>
            <a:endParaRPr lang="en-US" dirty="0">
              <a:latin typeface="Courier" pitchFamily="2" charset="0"/>
            </a:endParaRPr>
          </a:p>
          <a:p>
            <a:pPr marL="0" indent="0">
              <a:lnSpc>
                <a:spcPct val="150000"/>
              </a:lnSpc>
              <a:buNone/>
            </a:pPr>
            <a:r>
              <a:rPr lang="en-US" sz="2400" dirty="0">
                <a:latin typeface="Courier" pitchFamily="2" charset="0"/>
              </a:rPr>
              <a:t>some-other-</a:t>
            </a:r>
            <a:r>
              <a:rPr lang="en-US" sz="2400" dirty="0" err="1">
                <a:latin typeface="Courier" pitchFamily="2" charset="0"/>
              </a:rPr>
              <a:t>table.row</a:t>
            </a:r>
            <a:r>
              <a:rPr lang="en-US" sz="2400" dirty="0">
                <a:latin typeface="Courier" pitchFamily="2" charset="0"/>
              </a:rPr>
              <a:t>-n(2)</a:t>
            </a:r>
          </a:p>
          <a:p>
            <a:pPr marL="0" indent="0">
              <a:lnSpc>
                <a:spcPct val="150000"/>
              </a:lnSpc>
              <a:buNone/>
            </a:pPr>
            <a:endParaRPr lang="en-US" sz="2400" dirty="0">
              <a:latin typeface="Courier" pitchFamily="2" charset="0"/>
            </a:endParaRPr>
          </a:p>
        </p:txBody>
      </p:sp>
    </p:spTree>
    <p:extLst>
      <p:ext uri="{BB962C8B-B14F-4D97-AF65-F5344CB8AC3E}">
        <p14:creationId xmlns:p14="http://schemas.microsoft.com/office/powerpoint/2010/main" val="256755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100" spc="-200" dirty="0">
                <a:solidFill>
                  <a:schemeClr val="accent1"/>
                </a:solidFill>
                <a:latin typeface="Courier New" charset="0"/>
                <a:ea typeface="Courier New" charset="0"/>
                <a:cs typeface="Courier New" charset="0"/>
              </a:rPr>
              <a:t># &lt;Table&gt;.order-by :: (col :: String, </a:t>
            </a:r>
            <a:r>
              <a:rPr lang="en-US" sz="2100" spc="-200" dirty="0" err="1">
                <a:solidFill>
                  <a:schemeClr val="accent1"/>
                </a:solidFill>
                <a:latin typeface="Courier New" charset="0"/>
                <a:ea typeface="Courier New" charset="0"/>
                <a:cs typeface="Courier New" charset="0"/>
              </a:rPr>
              <a:t>asc</a:t>
            </a:r>
            <a:r>
              <a:rPr lang="en-US" sz="2100" spc="-200" dirty="0">
                <a:solidFill>
                  <a:schemeClr val="accent1"/>
                </a:solidFill>
                <a:latin typeface="Courier New" charset="0"/>
                <a:ea typeface="Courier New" charset="0"/>
                <a:cs typeface="Courier New" charset="0"/>
              </a:rPr>
              <a:t> :: Boolean)</a:t>
            </a:r>
            <a:r>
              <a:rPr lang="en-US" sz="2100" spc="-200" dirty="0">
                <a:solidFill>
                  <a:schemeClr val="accent1"/>
                </a:solidFill>
                <a:latin typeface="Courier New" charset="0"/>
                <a:ea typeface="Courier New" charset="0"/>
                <a:cs typeface="Courier New" charset="0"/>
                <a:sym typeface="Wingdings"/>
              </a:rPr>
              <a:t></a:t>
            </a:r>
            <a:r>
              <a:rPr lang="en-US" sz="21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in descending order</a:t>
            </a:r>
          </a:p>
          <a:p>
            <a:pPr fontAlgn="ctr">
              <a:lnSpc>
                <a:spcPct val="150000"/>
              </a:lnSpc>
            </a:pPr>
            <a:r>
              <a:rPr lang="en-US" altLang="en-US" dirty="0"/>
              <a:t>Order alphabetically by name</a:t>
            </a:r>
          </a:p>
          <a:p>
            <a:pPr fontAlgn="ctr">
              <a:lnSpc>
                <a:spcPct val="150000"/>
              </a:lnSpc>
            </a:pPr>
            <a:r>
              <a:rPr lang="en-US" altLang="en-US" dirty="0"/>
              <a:t>Order by # weeks to adoption</a:t>
            </a:r>
          </a:p>
          <a:p>
            <a:pPr marL="0" indent="0" fontAlgn="ctr">
              <a:lnSpc>
                <a:spcPct val="150000"/>
              </a:lnSpc>
              <a:buNone/>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my-name = “Maya”</a:t>
            </a:r>
          </a:p>
          <a:p>
            <a:pPr marL="0" indent="0">
              <a:buNone/>
            </a:pPr>
            <a:r>
              <a:rPr lang="en-US" sz="2100" dirty="0">
                <a:solidFill>
                  <a:schemeClr val="accent1"/>
                </a:solidFill>
                <a:latin typeface="Courier New" charset="0"/>
                <a:ea typeface="Courier New" charset="0"/>
                <a:cs typeface="Courier New" charset="0"/>
              </a:rPr>
              <a:t>sum = 2 + 2</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b="1" dirty="0"/>
              <a:t>Challenge:</a:t>
            </a:r>
          </a:p>
          <a:p>
            <a:r>
              <a:rPr lang="en-US" sz="2600" dirty="0">
                <a:latin typeface="Courier" pitchFamily="2" charset="0"/>
              </a:rPr>
              <a:t>food</a:t>
            </a:r>
            <a:r>
              <a:rPr lang="en-US" sz="2600" dirty="0"/>
              <a:t> – A String, your fav cuisine</a:t>
            </a:r>
          </a:p>
          <a:p>
            <a:r>
              <a:rPr lang="en-US" sz="2600" dirty="0">
                <a:latin typeface="Courier" pitchFamily="2" charset="0"/>
              </a:rPr>
              <a:t>year</a:t>
            </a:r>
            <a:r>
              <a:rPr lang="en-US" sz="2600" dirty="0"/>
              <a:t> – A Number, the current year</a:t>
            </a:r>
          </a:p>
          <a:p>
            <a:r>
              <a:rPr lang="en-US" sz="2600" dirty="0">
                <a:latin typeface="Courier" pitchFamily="2" charset="0"/>
              </a:rPr>
              <a:t>likes-cats</a:t>
            </a:r>
            <a:r>
              <a:rPr lang="en-US" sz="2600" dirty="0"/>
              <a:t> – A Boolean, true if you like cats</a:t>
            </a:r>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Effect transition="in" filter="fade">
                                      <p:cBhvr>
                                        <p:cTn id="4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3200" dirty="0"/>
              <a:t>Define some values for different </a:t>
            </a:r>
            <a:r>
              <a:rPr lang="en-US" sz="3200" i="1" dirty="0"/>
              <a:t>rows</a:t>
            </a:r>
            <a:r>
              <a:rPr lang="en-US" sz="3200" dirty="0"/>
              <a:t>!</a:t>
            </a:r>
          </a:p>
          <a:p>
            <a:pPr marL="0" indent="0">
              <a:buNone/>
            </a:pPr>
            <a:r>
              <a:rPr lang="en-US" dirty="0" err="1">
                <a:solidFill>
                  <a:schemeClr val="accent1"/>
                </a:solidFill>
                <a:latin typeface="Courier New" charset="0"/>
                <a:ea typeface="Courier New" charset="0"/>
                <a:cs typeface="Courier New" charset="0"/>
              </a:rPr>
              <a:t>animalA</a:t>
            </a:r>
            <a:r>
              <a:rPr lang="en-US" dirty="0">
                <a:solidFill>
                  <a:schemeClr val="accent1"/>
                </a:solidFill>
                <a:latin typeface="Courier New" charset="0"/>
                <a:ea typeface="Courier New" charset="0"/>
                <a:cs typeface="Courier New" charset="0"/>
              </a:rPr>
              <a:t> = animals-</a:t>
            </a:r>
            <a:r>
              <a:rPr lang="en-US" dirty="0" err="1">
                <a:solidFill>
                  <a:schemeClr val="accent1"/>
                </a:solidFill>
                <a:latin typeface="Courier New" charset="0"/>
                <a:ea typeface="Courier New" charset="0"/>
                <a:cs typeface="Courier New" charset="0"/>
              </a:rPr>
              <a:t>table.row</a:t>
            </a:r>
            <a:r>
              <a:rPr lang="en-US" dirty="0">
                <a:solidFill>
                  <a:schemeClr val="accent1"/>
                </a:solidFill>
                <a:latin typeface="Courier New" charset="0"/>
                <a:ea typeface="Courier New" charset="0"/>
                <a:cs typeface="Courier New" charset="0"/>
              </a:rPr>
              <a:t>-n(3)</a:t>
            </a:r>
          </a:p>
          <a:p>
            <a:pPr marL="0" indent="0">
              <a:buNone/>
            </a:pPr>
            <a:r>
              <a:rPr lang="en-US" dirty="0" err="1">
                <a:solidFill>
                  <a:schemeClr val="accent1"/>
                </a:solidFill>
                <a:latin typeface="Courier New" charset="0"/>
                <a:ea typeface="Courier New" charset="0"/>
                <a:cs typeface="Courier New" charset="0"/>
              </a:rPr>
              <a:t>animalB</a:t>
            </a:r>
            <a:r>
              <a:rPr lang="en-US" dirty="0">
                <a:solidFill>
                  <a:schemeClr val="accent1"/>
                </a:solidFill>
                <a:latin typeface="Courier New" charset="0"/>
                <a:ea typeface="Courier New" charset="0"/>
                <a:cs typeface="Courier New" charset="0"/>
              </a:rPr>
              <a:t> = …?</a:t>
            </a:r>
          </a:p>
          <a:p>
            <a:pPr marL="0" indent="0">
              <a:buNone/>
            </a:pPr>
            <a:endParaRPr lang="en-US" dirty="0"/>
          </a:p>
          <a:p>
            <a:r>
              <a:rPr lang="en-US" dirty="0"/>
              <a:t>Pick four animals, and define </a:t>
            </a:r>
            <a:r>
              <a:rPr lang="en-US" dirty="0" err="1">
                <a:latin typeface="Courier" pitchFamily="2" charset="0"/>
              </a:rPr>
              <a:t>animalA</a:t>
            </a:r>
            <a:r>
              <a:rPr lang="en-US" dirty="0">
                <a:latin typeface="Courier" pitchFamily="2" charset="0"/>
              </a:rPr>
              <a:t>,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Courier" pitchFamily="2" charset="0"/>
              </a:rPr>
              <a:t> </a:t>
            </a:r>
            <a:r>
              <a:rPr lang="en-US" dirty="0">
                <a:latin typeface="Arial" panose="020B0604020202020204" pitchFamily="34" charset="0"/>
                <a:cs typeface="Arial" panose="020B0604020202020204" pitchFamily="34" charset="0"/>
              </a:rPr>
              <a:t>and</a:t>
            </a:r>
            <a:r>
              <a:rPr lang="en-US" dirty="0">
                <a:latin typeface="Courier" pitchFamily="2" charset="0"/>
              </a:rPr>
              <a:t> </a:t>
            </a:r>
            <a:r>
              <a:rPr lang="en-US" dirty="0" err="1">
                <a:latin typeface="Courier" pitchFamily="2" charset="0"/>
              </a:rPr>
              <a:t>animalD</a:t>
            </a:r>
            <a:endParaRPr lang="en-US" dirty="0">
              <a:solidFill>
                <a:schemeClr val="accent1"/>
              </a:solidFill>
              <a:latin typeface="Courier New" charset="0"/>
              <a:cs typeface="Courier New" charset="0"/>
            </a:endParaRPr>
          </a:p>
          <a:p>
            <a:r>
              <a:rPr lang="en-US" dirty="0"/>
              <a:t>Complete </a:t>
            </a:r>
            <a:r>
              <a:rPr lang="en-US" b="1" dirty="0"/>
              <a:t>Page 9</a:t>
            </a:r>
            <a:endParaRPr lang="en-US" b="1" dirty="0">
              <a:latin typeface="Courier" pitchFamily="2" charset="0"/>
            </a:endParaRPr>
          </a:p>
        </p:txBody>
      </p:sp>
    </p:spTree>
    <p:extLst>
      <p:ext uri="{BB962C8B-B14F-4D97-AF65-F5344CB8AC3E}">
        <p14:creationId xmlns:p14="http://schemas.microsoft.com/office/powerpoint/2010/main" val="11294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Filtering a Table</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Turn to Page 2, and scan every row. Put a check next to animals that are fixed.</a:t>
            </a:r>
          </a:p>
          <a:p>
            <a:endParaRPr lang="en-US" dirty="0"/>
          </a:p>
          <a:p>
            <a:r>
              <a:rPr lang="en-US" i="1" dirty="0"/>
              <a:t>What was your process?</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-n(0)[“fixed”]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-n(1)[“fixed”]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-n(2)[“fixed”]</a:t>
            </a:r>
          </a:p>
          <a:p>
            <a:pPr marL="400050" lvl="1" indent="0">
              <a:buNone/>
            </a:pPr>
            <a:r>
              <a:rPr lang="en-US" dirty="0">
                <a:latin typeface="Courier" pitchFamily="2" charset="0"/>
              </a:rPr>
              <a:t>animals-</a:t>
            </a:r>
            <a:r>
              <a:rPr lang="en-US" dirty="0" err="1">
                <a:latin typeface="Courier" pitchFamily="2" charset="0"/>
              </a:rPr>
              <a:t>table.row</a:t>
            </a:r>
            <a:r>
              <a:rPr lang="en-US" dirty="0">
                <a:latin typeface="Courier" pitchFamily="2" charset="0"/>
              </a:rPr>
              <a:t>-n(3)[“fixed”]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Try </a:t>
            </a:r>
            <a:r>
              <a:rPr lang="en-US" dirty="0">
                <a:latin typeface="Courier" pitchFamily="2" charset="0"/>
                <a:cs typeface="Arial" panose="020B0604020202020204" pitchFamily="34" charset="0"/>
              </a:rPr>
              <a:t>animals-</a:t>
            </a:r>
            <a:r>
              <a:rPr lang="en-US" dirty="0" err="1">
                <a:latin typeface="Courier" pitchFamily="2" charset="0"/>
                <a:cs typeface="Arial" panose="020B0604020202020204" pitchFamily="34" charset="0"/>
              </a:rPr>
              <a:t>table.filter</a:t>
            </a:r>
            <a:r>
              <a:rPr lang="en-US" dirty="0">
                <a:latin typeface="Courier" pitchFamily="2" charset="0"/>
                <a:cs typeface="Arial" panose="020B0604020202020204" pitchFamily="34" charset="0"/>
              </a:rPr>
              <a:t>(is-fixed)</a:t>
            </a: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5386790" y="3520686"/>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3"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
                                        <p:tgtEl>
                                          <p:spTgt spid="5"/>
                                        </p:tgtEl>
                                      </p:cBhvr>
                                    </p:animEffect>
                                    <p:anim calcmode="lin" valueType="num">
                                      <p:cBhvr>
                                        <p:cTn id="30" dur="400" fill="hold"/>
                                        <p:tgtEl>
                                          <p:spTgt spid="5"/>
                                        </p:tgtEl>
                                        <p:attrNameLst>
                                          <p:attrName>ppt_x</p:attrName>
                                        </p:attrNameLst>
                                      </p:cBhvr>
                                      <p:tavLst>
                                        <p:tav tm="0">
                                          <p:val>
                                            <p:strVal val="#ppt_x"/>
                                          </p:val>
                                        </p:tav>
                                        <p:tav tm="100000">
                                          <p:val>
                                            <p:strVal val="#ppt_x"/>
                                          </p:val>
                                        </p:tav>
                                      </p:tavLst>
                                    </p:anim>
                                    <p:anim calcmode="lin" valueType="num">
                                      <p:cBhvr>
                                        <p:cTn id="31" dur="400" fill="hold"/>
                                        <p:tgtEl>
                                          <p:spTgt spid="5"/>
                                        </p:tgtEl>
                                        <p:attrNameLst>
                                          <p:attrName>ppt_y</p:attrName>
                                        </p:attrNameLst>
                                      </p:cBhvr>
                                      <p:tavLst>
                                        <p:tav tm="0">
                                          <p:val>
                                            <p:strVal val="#ppt_y+0.31"/>
                                          </p:val>
                                        </p:tav>
                                        <p:tav tm="100000">
                                          <p:val>
                                            <p:strVal val="#ppt_y+0.31"/>
                                          </p:val>
                                        </p:tav>
                                      </p:tavLst>
                                    </p:anim>
                                    <p:anim calcmode="lin" valueType="num">
                                      <p:cBhvr>
                                        <p:cTn id="32"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3"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Lookup</a:t>
            </a:r>
            <a:r>
              <a:rPr lang="en-US" sz="3200" dirty="0"/>
              <a:t> Functions (pg. 10)</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normAutofit/>
          </a:bodyPr>
          <a:lstStyle/>
          <a:p>
            <a:pPr>
              <a:defRPr/>
            </a:pPr>
            <a:r>
              <a:rPr lang="en-US" sz="3200" dirty="0"/>
              <a:t>Defining </a:t>
            </a:r>
            <a:r>
              <a:rPr lang="en-US" sz="3200" i="1" dirty="0"/>
              <a:t>Compute </a:t>
            </a:r>
            <a:r>
              <a:rPr lang="en-US" sz="3200" dirty="0"/>
              <a:t>Functions (pg. 11)</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computes whether it is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9CC2786A-4858-8846-93C5-12E88E3090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More about Methods</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304800" y="1570038"/>
            <a:ext cx="8686800" cy="4525962"/>
          </a:xfrm>
        </p:spPr>
        <p:txBody>
          <a:bodyPr/>
          <a:lstStyle/>
          <a:p>
            <a:pPr marL="0" indent="0">
              <a:buNone/>
            </a:pPr>
            <a:r>
              <a:rPr lang="en-US" sz="2200" dirty="0">
                <a:solidFill>
                  <a:schemeClr val="accent1"/>
                </a:solidFill>
                <a:latin typeface="Courier New" charset="0"/>
                <a:ea typeface="Courier New" charset="0"/>
                <a:cs typeface="Courier New" charset="0"/>
              </a:rPr>
              <a:t>#&lt;Table&gt;.filter</a:t>
            </a:r>
            <a:r>
              <a:rPr lang="en-US" sz="2200" b="1" spc="-500" dirty="0">
                <a:solidFill>
                  <a:schemeClr val="accent1"/>
                </a:solidFill>
                <a:latin typeface="Courier New" charset="0"/>
                <a:ea typeface="Courier New" charset="0"/>
                <a:cs typeface="Courier New" charset="0"/>
              </a:rPr>
              <a:t> :: </a:t>
            </a:r>
            <a:r>
              <a:rPr lang="en-US" sz="2200" dirty="0">
                <a:solidFill>
                  <a:schemeClr val="accent1"/>
                </a:solidFill>
                <a:latin typeface="Courier New" charset="0"/>
                <a:ea typeface="Courier New" charset="0"/>
                <a:cs typeface="Courier New" charset="0"/>
              </a:rPr>
              <a:t>(</a:t>
            </a:r>
            <a:r>
              <a:rPr lang="en-US" sz="2200" b="1" dirty="0">
                <a:solidFill>
                  <a:schemeClr val="accent1"/>
                </a:solidFill>
                <a:latin typeface="Courier New" charset="0"/>
                <a:ea typeface="Courier New" charset="0"/>
                <a:cs typeface="Courier New" charset="0"/>
              </a:rPr>
              <a:t>test</a:t>
            </a:r>
            <a:r>
              <a:rPr lang="en-US" sz="2200" b="1" spc="-500" dirty="0">
                <a:solidFill>
                  <a:schemeClr val="accent1"/>
                </a:solidFill>
                <a:latin typeface="Courier New" charset="0"/>
                <a:ea typeface="Courier New" charset="0"/>
                <a:cs typeface="Courier New" charset="0"/>
              </a:rPr>
              <a:t> :: </a:t>
            </a:r>
            <a:r>
              <a:rPr lang="en-US" sz="2200" b="1" dirty="0">
                <a:solidFill>
                  <a:schemeClr val="accent1"/>
                </a:solidFill>
                <a:latin typeface="Courier New" charset="0"/>
                <a:ea typeface="Courier New" charset="0"/>
                <a:cs typeface="Courier New" charset="0"/>
              </a:rPr>
              <a:t>(Row </a:t>
            </a:r>
            <a:r>
              <a:rPr lang="en-US" sz="2200" b="1" dirty="0">
                <a:solidFill>
                  <a:schemeClr val="accent1"/>
                </a:solidFill>
                <a:latin typeface="Courier New" charset="0"/>
                <a:ea typeface="Courier New" charset="0"/>
                <a:cs typeface="Courier New" charset="0"/>
                <a:sym typeface="Wingdings" pitchFamily="2" charset="2"/>
              </a:rPr>
              <a:t> </a:t>
            </a:r>
            <a:r>
              <a:rPr lang="en-US" sz="2200" b="1" dirty="0">
                <a:solidFill>
                  <a:schemeClr val="accent1"/>
                </a:solidFill>
                <a:latin typeface="Courier New" charset="0"/>
                <a:ea typeface="Courier New" charset="0"/>
                <a:cs typeface="Courier New" charset="0"/>
              </a:rPr>
              <a:t>Boolean)</a:t>
            </a:r>
            <a:r>
              <a:rPr lang="en-US" sz="22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sym typeface="Wingdings" pitchFamily="2" charset="2"/>
              </a:rPr>
              <a:t> </a:t>
            </a:r>
            <a:r>
              <a:rPr lang="en-US" sz="2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“species”) </a:t>
            </a:r>
          </a:p>
          <a:p>
            <a:endParaRPr lang="en-US" sz="2400" dirty="0"/>
          </a:p>
          <a:p>
            <a:r>
              <a:rPr lang="en-US" sz="2400" i="1" dirty="0"/>
              <a:t>Functions can consume other functions!</a:t>
            </a:r>
          </a:p>
          <a:p>
            <a:r>
              <a:rPr lang="en-US" sz="2400" dirty="0"/>
              <a:t>Try using </a:t>
            </a:r>
            <a:r>
              <a:rPr lang="en-US" sz="2400" dirty="0">
                <a:latin typeface="Courier" pitchFamily="2" charset="0"/>
              </a:rPr>
              <a:t>is-young</a:t>
            </a:r>
            <a:r>
              <a:rPr lang="en-US" sz="2400" dirty="0"/>
              <a:t>.</a:t>
            </a:r>
          </a:p>
          <a:p>
            <a:r>
              <a:rPr lang="en-US" sz="2400" dirty="0"/>
              <a:t>Try using </a:t>
            </a:r>
            <a:r>
              <a:rPr lang="en-US" sz="2400" dirty="0">
                <a:latin typeface="Courier" pitchFamily="2" charset="0"/>
              </a:rPr>
              <a:t>gender</a:t>
            </a:r>
            <a:r>
              <a:rPr lang="en-US" sz="2400" dirty="0"/>
              <a:t>.</a:t>
            </a:r>
          </a:p>
          <a:p>
            <a:endParaRPr lang="en-US" sz="2400" dirty="0"/>
          </a:p>
          <a:p>
            <a:endParaRPr lang="en-US" sz="2200" dirty="0">
              <a:latin typeface="Courier" pitchFamily="2" charset="0"/>
            </a:endParaRPr>
          </a:p>
        </p:txBody>
      </p:sp>
    </p:spTree>
    <p:extLst>
      <p:ext uri="{BB962C8B-B14F-4D97-AF65-F5344CB8AC3E}">
        <p14:creationId xmlns:p14="http://schemas.microsoft.com/office/powerpoint/2010/main" val="43760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76200" y="1570038"/>
            <a:ext cx="9067800" cy="4525962"/>
          </a:xfrm>
        </p:spPr>
        <p:txBody>
          <a:bodyPr/>
          <a:lstStyle/>
          <a:p>
            <a:pPr marL="0" indent="0">
              <a:buNone/>
            </a:pPr>
            <a:r>
              <a:rPr lang="en-US" sz="2200" spc="-100" dirty="0">
                <a:solidFill>
                  <a:schemeClr val="accent1"/>
                </a:solidFill>
                <a:latin typeface="Courier New" charset="0"/>
                <a:ea typeface="Courier New" charset="0"/>
                <a:cs typeface="Courier New" charset="0"/>
              </a:rPr>
              <a:t>#&lt;T&gt;.build-column</a:t>
            </a:r>
            <a:r>
              <a:rPr lang="en-US" sz="2200" b="1" spc="-5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col</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String, f</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a:t>
            </a:r>
            <a:r>
              <a:rPr lang="en-US" sz="2200" b="1" spc="-100" dirty="0" err="1">
                <a:solidFill>
                  <a:schemeClr val="accent1"/>
                </a:solidFill>
                <a:latin typeface="Courier New" charset="0"/>
                <a:ea typeface="Courier New" charset="0"/>
                <a:cs typeface="Courier New" charset="0"/>
              </a:rPr>
              <a:t>Row</a:t>
            </a:r>
            <a:r>
              <a:rPr lang="en-US" sz="2200" b="1" spc="-100" dirty="0" err="1">
                <a:solidFill>
                  <a:schemeClr val="accent1"/>
                </a:solidFill>
                <a:latin typeface="Courier New" charset="0"/>
                <a:ea typeface="Courier New" charset="0"/>
                <a:cs typeface="Courier New" charset="0"/>
                <a:sym typeface="Wingdings" pitchFamily="2" charset="2"/>
              </a:rPr>
              <a:t></a:t>
            </a:r>
            <a:r>
              <a:rPr lang="en-US" sz="2200" b="1" spc="-100" dirty="0" err="1">
                <a:solidFill>
                  <a:schemeClr val="accent1"/>
                </a:solidFill>
                <a:latin typeface="Courier New" charset="0"/>
                <a:ea typeface="Courier New" charset="0"/>
                <a:cs typeface="Courier New" charset="0"/>
              </a:rPr>
              <a:t>Value</a:t>
            </a:r>
            <a:r>
              <a:rPr lang="en-US" sz="2200" b="1"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sym typeface="Wingdings" pitchFamily="2" charset="2"/>
              </a:rPr>
              <a:t> </a:t>
            </a:r>
            <a:r>
              <a:rPr lang="en-US" sz="2200" spc="-100" dirty="0">
                <a:solidFill>
                  <a:schemeClr val="accent1"/>
                </a:solidFill>
                <a:latin typeface="Courier New" charset="0"/>
                <a:ea typeface="Courier New" charset="0"/>
                <a:cs typeface="Courier New" charset="0"/>
              </a:rPr>
              <a:t>Table</a:t>
            </a:r>
          </a:p>
          <a:p>
            <a:pPr marL="0" indent="0">
              <a:buNone/>
            </a:pPr>
            <a:endParaRPr lang="en-US" sz="2000" dirty="0">
              <a:solidFill>
                <a:schemeClr val="accent1"/>
              </a:solidFill>
              <a:latin typeface="Courier New" charset="0"/>
              <a:ea typeface="Courier New" charset="0"/>
              <a:cs typeface="Courier New" charset="0"/>
            </a:endParaRP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-column(“young”, is-young)</a:t>
            </a:r>
          </a:p>
          <a:p>
            <a:endParaRPr lang="en-US" sz="2400" b="1" dirty="0"/>
          </a:p>
          <a:p>
            <a:r>
              <a:rPr lang="en-US" sz="2400" b="1" dirty="0"/>
              <a:t>Challenge:</a:t>
            </a:r>
          </a:p>
          <a:p>
            <a:pPr marL="400050" lvl="1" indent="0">
              <a:buNone/>
            </a:pPr>
            <a:r>
              <a:rPr lang="en-US" sz="2200" dirty="0"/>
              <a:t>Make a pie-chart showing how many animals</a:t>
            </a:r>
          </a:p>
          <a:p>
            <a:pPr marL="400050" lvl="1" indent="0">
              <a:buNone/>
            </a:pPr>
            <a:r>
              <a:rPr lang="en-US" sz="2200" dirty="0"/>
              <a:t>in the dataset are young</a:t>
            </a:r>
          </a:p>
          <a:p>
            <a:endParaRPr lang="en-US" sz="2200" dirty="0">
              <a:latin typeface="Courier" pitchFamily="2" charset="0"/>
            </a:endParaRPr>
          </a:p>
        </p:txBody>
      </p:sp>
    </p:spTree>
    <p:extLst>
      <p:ext uri="{BB962C8B-B14F-4D97-AF65-F5344CB8AC3E}">
        <p14:creationId xmlns:p14="http://schemas.microsoft.com/office/powerpoint/2010/main" val="960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12</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35036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write </a:t>
            </a:r>
            <a:r>
              <a:rPr lang="en-US" dirty="0">
                <a:latin typeface="Courier" pitchFamily="2" charset="0"/>
                <a:cs typeface="Arial" panose="020B0604020202020204" pitchFamily="34" charset="0"/>
              </a:rPr>
              <a:t>is-dog</a:t>
            </a:r>
            <a:r>
              <a:rPr lang="en-US" dirty="0">
                <a:latin typeface="Arial" panose="020B0604020202020204" pitchFamily="34" charset="0"/>
                <a:cs typeface="Arial" panose="020B0604020202020204" pitchFamily="34" charset="0"/>
              </a:rPr>
              <a:t>, and make a bar-chart for all the dogs in the dataset showing how many are fixed vs. unfixed.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6934200" cy="4525962"/>
          </a:xfrm>
        </p:spPr>
        <p:txBody>
          <a:bodyPr/>
          <a:lstStyle/>
          <a:p>
            <a:pPr marL="0" indent="0">
              <a:buNone/>
            </a:pPr>
            <a:r>
              <a:rPr lang="en-US" i="1" dirty="0">
                <a:latin typeface="Arial" panose="020B0604020202020204" pitchFamily="34" charset="0"/>
                <a:cs typeface="Arial" panose="020B0604020202020204" pitchFamily="34" charset="0"/>
              </a:rPr>
              <a:t>“How do Americans feel about X?”</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Ask only churchgoers?</a:t>
            </a:r>
          </a:p>
          <a:p>
            <a:r>
              <a:rPr lang="en-US" dirty="0">
                <a:latin typeface="Arial" panose="020B0604020202020204" pitchFamily="34" charset="0"/>
                <a:cs typeface="Arial" panose="020B0604020202020204" pitchFamily="34" charset="0"/>
              </a:rPr>
              <a:t>Ask only Californians?</a:t>
            </a:r>
          </a:p>
          <a:p>
            <a:endParaRPr lang="en-US" dirty="0">
              <a:latin typeface="Arial" panose="020B0604020202020204" pitchFamily="34" charset="0"/>
              <a:cs typeface="Arial" panose="020B0604020202020204" pitchFamily="34" charset="0"/>
            </a:endParaRPr>
          </a:p>
          <a:p>
            <a:pPr marL="0" indent="0">
              <a:buNone/>
            </a:pPr>
            <a:r>
              <a:rPr lang="en-US" i="1" dirty="0">
                <a:latin typeface="Arial" panose="020B0604020202020204" pitchFamily="34" charset="0"/>
                <a:cs typeface="Arial" panose="020B0604020202020204" pitchFamily="34" charset="0"/>
              </a:rPr>
              <a:t>“How do women feel about Y?”</a:t>
            </a:r>
          </a:p>
          <a:p>
            <a:r>
              <a:rPr lang="en-US" dirty="0">
                <a:latin typeface="Arial" panose="020B0604020202020204" pitchFamily="34" charset="0"/>
                <a:cs typeface="Arial" panose="020B0604020202020204" pitchFamily="34" charset="0"/>
              </a:rPr>
              <a:t>Ask only the women?</a:t>
            </a:r>
          </a:p>
          <a:p>
            <a:r>
              <a:rPr lang="en-US" dirty="0">
                <a:latin typeface="Arial" panose="020B0604020202020204" pitchFamily="34" charset="0"/>
                <a:cs typeface="Arial" panose="020B0604020202020204" pitchFamily="34" charset="0"/>
              </a:rPr>
              <a:t>Ask only women over 50?</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A1A5522E-DD19-FD42-B4F6-8F22B587EAF1}"/>
              </a:ext>
            </a:extLst>
          </p:cNvPr>
          <p:cNvPicPr>
            <a:picLocks noChangeAspect="1"/>
          </p:cNvPicPr>
          <p:nvPr/>
        </p:nvPicPr>
        <p:blipFill>
          <a:blip r:embed="rId2"/>
          <a:stretch>
            <a:fillRect/>
          </a:stretch>
        </p:blipFill>
        <p:spPr>
          <a:xfrm>
            <a:off x="5902006" y="2209800"/>
            <a:ext cx="3089594" cy="2819400"/>
          </a:xfrm>
          <a:prstGeom prst="rect">
            <a:avLst/>
          </a:prstGeom>
        </p:spPr>
      </p:pic>
    </p:spTree>
    <p:extLst>
      <p:ext uri="{BB962C8B-B14F-4D97-AF65-F5344CB8AC3E}">
        <p14:creationId xmlns:p14="http://schemas.microsoft.com/office/powerpoint/2010/main" val="408045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Sampling can be </a:t>
            </a:r>
            <a:r>
              <a:rPr lang="en-US" sz="2400" i="1" dirty="0">
                <a:latin typeface="Arial" panose="020B0604020202020204" pitchFamily="34" charset="0"/>
                <a:cs typeface="Arial" panose="020B0604020202020204" pitchFamily="34" charset="0"/>
              </a:rPr>
              <a:t>complicated</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Depending on the question, you may want a specific subset of the population.</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Given some row </a:t>
            </a:r>
            <a:r>
              <a:rPr lang="en-US" sz="2400" b="1" dirty="0">
                <a:latin typeface="Courier" pitchFamily="2" charset="0"/>
                <a:cs typeface="Arial" panose="020B0604020202020204" pitchFamily="34" charset="0"/>
              </a:rPr>
              <a:t>r</a:t>
            </a:r>
            <a:r>
              <a:rPr lang="en-US" sz="2400" dirty="0">
                <a:latin typeface="Arial" panose="020B0604020202020204" pitchFamily="34" charset="0"/>
                <a:cs typeface="Arial" panose="020B0604020202020204" pitchFamily="34" charset="0"/>
              </a:rPr>
              <a:t>, how would check to see if it’s a kitten?</a:t>
            </a:r>
          </a:p>
          <a:p>
            <a:pPr marL="0" indent="0" algn="ctr">
              <a:buNone/>
            </a:pPr>
            <a:endParaRPr lang="en-US" sz="1800" b="1" dirty="0">
              <a:solidFill>
                <a:schemeClr val="accent1"/>
              </a:solidFill>
              <a:latin typeface="Courier" pitchFamily="2" charset="0"/>
              <a:cs typeface="Arial" panose="020B0604020202020204" pitchFamily="34" charset="0"/>
            </a:endParaRPr>
          </a:p>
          <a:p>
            <a:pPr marL="400050" lvl="1" indent="0">
              <a:buNone/>
            </a:pPr>
            <a:r>
              <a:rPr lang="en-US" sz="1800" b="1" dirty="0">
                <a:solidFill>
                  <a:schemeClr val="accent1"/>
                </a:solidFill>
                <a:latin typeface="Courier" pitchFamily="2" charset="0"/>
                <a:cs typeface="Arial" panose="020B0604020202020204" pitchFamily="34" charset="0"/>
              </a:rPr>
              <a:t>(r[“age”] &lt; 2) and (r[“species”] == “cat”)</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6" name="TextBox 5">
            <a:extLst>
              <a:ext uri="{FF2B5EF4-FFF2-40B4-BE49-F238E27FC236}">
                <a16:creationId xmlns:a16="http://schemas.microsoft.com/office/drawing/2014/main" id="{3FEAF91B-586B-5642-9152-A19040ECCB04}"/>
              </a:ext>
            </a:extLst>
          </p:cNvPr>
          <p:cNvSpPr txBox="1"/>
          <p:nvPr/>
        </p:nvSpPr>
        <p:spPr>
          <a:xfrm>
            <a:off x="3048000" y="5633845"/>
            <a:ext cx="2836033" cy="461665"/>
          </a:xfrm>
          <a:prstGeom prst="rect">
            <a:avLst/>
          </a:prstGeom>
          <a:noFill/>
        </p:spPr>
        <p:txBody>
          <a:bodyPr wrap="none" rtlCol="0">
            <a:spAutoFit/>
          </a:bodyPr>
          <a:lstStyle/>
          <a:p>
            <a:r>
              <a:rPr lang="en-US" b="1" dirty="0">
                <a:solidFill>
                  <a:schemeClr val="bg1"/>
                </a:solidFill>
              </a:rPr>
              <a:t>Complete Page 14</a:t>
            </a:r>
          </a:p>
        </p:txBody>
      </p:sp>
    </p:spTree>
    <p:extLst>
      <p:ext uri="{BB962C8B-B14F-4D97-AF65-F5344CB8AC3E}">
        <p14:creationId xmlns:p14="http://schemas.microsoft.com/office/powerpoint/2010/main" val="17867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7178040" cy="4525962"/>
          </a:xfrm>
        </p:spPr>
        <p:txBody>
          <a:bodyPr/>
          <a:lstStyle/>
          <a:p>
            <a:r>
              <a:rPr lang="en-US" dirty="0">
                <a:latin typeface="Arial" panose="020B0604020202020204" pitchFamily="34" charset="0"/>
                <a:cs typeface="Arial" panose="020B0604020202020204" pitchFamily="34" charset="0"/>
              </a:rPr>
              <a:t>Or maybe you want a </a:t>
            </a:r>
            <a:r>
              <a:rPr lang="en-US" i="1" dirty="0">
                <a:latin typeface="Arial" panose="020B0604020202020204" pitchFamily="34" charset="0"/>
                <a:cs typeface="Arial" panose="020B0604020202020204" pitchFamily="34" charset="0"/>
              </a:rPr>
              <a:t>random</a:t>
            </a:r>
            <a:r>
              <a:rPr lang="en-US" dirty="0">
                <a:latin typeface="Arial" panose="020B0604020202020204" pitchFamily="34" charset="0"/>
                <a:cs typeface="Arial" panose="020B0604020202020204" pitchFamily="34" charset="0"/>
              </a:rPr>
              <a:t> subset.</a:t>
            </a:r>
          </a:p>
          <a:p>
            <a:pPr lvl="1"/>
            <a:r>
              <a:rPr lang="en-US" dirty="0">
                <a:latin typeface="Arial" panose="020B0604020202020204" pitchFamily="34" charset="0"/>
                <a:cs typeface="Arial" panose="020B0604020202020204" pitchFamily="34" charset="0"/>
              </a:rPr>
              <a:t>Check the contracts page!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big should the subset be in order to be representative?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Make two random subsets: tiny and small</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tiny-sample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3)</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small-sample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8)</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6AA7AE3-3B38-A341-A490-7343237881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82840" y="3124200"/>
            <a:ext cx="1524000" cy="1224643"/>
          </a:xfrm>
          <a:prstGeom prst="rect">
            <a:avLst/>
          </a:prstGeom>
        </p:spPr>
      </p:pic>
    </p:spTree>
    <p:extLst>
      <p:ext uri="{BB962C8B-B14F-4D97-AF65-F5344CB8AC3E}">
        <p14:creationId xmlns:p14="http://schemas.microsoft.com/office/powerpoint/2010/main" val="424929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Start with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When exploring a new dataset, start with logical subsets. Don’t bias your analysis!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subsets make sense for the animals dataset?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dogs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(is-dog)</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cats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(is-cat)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fixed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(is-fixed)</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young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(is-young)</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60988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Which sample is </a:t>
            </a:r>
            <a:r>
              <a:rPr lang="en-US" i="1" dirty="0"/>
              <a:t>best?</a:t>
            </a:r>
            <a:endParaRPr lang="en-US" dirty="0"/>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Suppose we want to see the distribution of species</a:t>
            </a:r>
          </a:p>
          <a:p>
            <a:pPr marL="400050" lvl="1" indent="0">
              <a:buNone/>
            </a:pPr>
            <a:r>
              <a:rPr lang="en-US" dirty="0">
                <a:solidFill>
                  <a:schemeClr val="accent1"/>
                </a:solidFill>
                <a:latin typeface="Courier" pitchFamily="2" charset="0"/>
                <a:cs typeface="Arial" panose="020B0604020202020204" pitchFamily="34" charset="0"/>
              </a:rPr>
              <a:t>pie-chart(animals-table, “species”)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Which subset is </a:t>
            </a:r>
            <a:r>
              <a:rPr lang="en-US" i="1" dirty="0">
                <a:latin typeface="Arial" panose="020B0604020202020204" pitchFamily="34" charset="0"/>
                <a:cs typeface="Arial" panose="020B0604020202020204" pitchFamily="34" charset="0"/>
              </a:rPr>
              <a:t>most representative?</a:t>
            </a:r>
          </a:p>
          <a:p>
            <a:pPr marL="400050" lvl="1" indent="0">
              <a:buNone/>
            </a:pPr>
            <a:r>
              <a:rPr lang="en-US" dirty="0">
                <a:solidFill>
                  <a:schemeClr val="accent1"/>
                </a:solidFill>
                <a:latin typeface="Courier" pitchFamily="2" charset="0"/>
                <a:cs typeface="Arial" panose="020B0604020202020204" pitchFamily="34" charset="0"/>
              </a:rPr>
              <a:t>pie-chart(tiny-sample,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pie-chart(small-sample, “species”)</a:t>
            </a:r>
          </a:p>
          <a:p>
            <a:pPr marL="400050" lvl="1" indent="0">
              <a:buNone/>
            </a:pPr>
            <a:r>
              <a:rPr lang="en-US" dirty="0">
                <a:solidFill>
                  <a:schemeClr val="accent1"/>
                </a:solidFill>
                <a:latin typeface="Courier" pitchFamily="2" charset="0"/>
                <a:cs typeface="Arial" panose="020B0604020202020204" pitchFamily="34" charset="0"/>
              </a:rPr>
              <a:t>pie-chart(cats, “species”)</a:t>
            </a:r>
            <a:endParaRPr lang="en-US" dirty="0">
              <a:latin typeface="Arial" panose="020B0604020202020204" pitchFamily="34" charset="0"/>
              <a:cs typeface="Arial" panose="020B0604020202020204" pitchFamily="34" charset="0"/>
            </a:endParaRPr>
          </a:p>
          <a:p>
            <a:pPr marL="400050" lvl="1" indent="0">
              <a:buNone/>
            </a:pPr>
            <a:r>
              <a:rPr lang="en-US" dirty="0">
                <a:solidFill>
                  <a:schemeClr val="accent1"/>
                </a:solidFill>
                <a:latin typeface="Courier" pitchFamily="2" charset="0"/>
                <a:cs typeface="Arial" panose="020B0604020202020204" pitchFamily="34" charset="0"/>
              </a:rPr>
              <a:t>pie-chart(fixed, “species”)</a:t>
            </a:r>
          </a:p>
          <a:p>
            <a:pPr marL="400050" lvl="1" indent="0">
              <a:buNone/>
            </a:pPr>
            <a:r>
              <a:rPr lang="en-US" dirty="0">
                <a:solidFill>
                  <a:schemeClr val="accent1"/>
                </a:solidFill>
                <a:latin typeface="Arial" panose="020B0604020202020204" pitchFamily="34" charset="0"/>
                <a:cs typeface="Arial" panose="020B0604020202020204" pitchFamily="34" charset="0"/>
              </a:rPr>
              <a:t>…and so on</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8389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629519"/>
            <a:ext cx="8305800" cy="380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On the </a:t>
            </a:r>
            <a:r>
              <a:rPr lang="en-US" sz="2400" dirty="0">
                <a:latin typeface="Arial" charset="0"/>
                <a:ea typeface="Arial" charset="0"/>
                <a:cs typeface="Arial" charset="0"/>
                <a:hlinkClick r:id="rId2"/>
              </a:rPr>
              <a:t>Teacher Resources Page</a:t>
            </a:r>
            <a:r>
              <a:rPr lang="en-US" sz="2400" dirty="0">
                <a:latin typeface="Arial" charset="0"/>
                <a:ea typeface="Arial" charset="0"/>
                <a:cs typeface="Arial" charset="0"/>
              </a:rPr>
              <a:t>, scroll to “Project Files”</a:t>
            </a:r>
          </a:p>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on “README”</a:t>
            </a:r>
          </a:p>
          <a:p>
            <a:pPr marL="342900" indent="-342900" eaLnBrk="1" hangingPunct="1">
              <a:spcAft>
                <a:spcPts val="1800"/>
              </a:spcAft>
              <a:buClr>
                <a:srgbClr val="4C4C4C"/>
              </a:buClr>
              <a:buSzTx/>
            </a:pPr>
            <a:r>
              <a:rPr lang="en-US" sz="2400" dirty="0">
                <a:latin typeface="Arial" charset="0"/>
                <a:ea typeface="Arial" charset="0"/>
                <a:cs typeface="Arial" charset="0"/>
              </a:rPr>
              <a:t>Save a copy of the Starter File, and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6C336A24-87DB-4540-9389-0EDE07D406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629519"/>
            <a:ext cx="8305800" cy="254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15</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random-rows</a:t>
            </a:r>
            <a:r>
              <a:rPr lang="en-US" sz="2400" dirty="0">
                <a:latin typeface="Arial" panose="020B0604020202020204" pitchFamily="34" charset="0"/>
                <a:ea typeface="Arial" charset="0"/>
                <a:cs typeface="Arial" panose="020B0604020202020204" pitchFamily="34" charset="0"/>
              </a:rPr>
              <a:t> </a:t>
            </a:r>
            <a:r>
              <a:rPr lang="en-US" sz="2400" dirty="0">
                <a:latin typeface="Arial" charset="0"/>
                <a:ea typeface="Arial" charset="0"/>
                <a:cs typeface="Arial" charset="0"/>
              </a:rPr>
              <a:t>to define “tiny” and “small” random samples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59542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Exploring Your Dataset</a:t>
            </a:r>
          </a:p>
        </p:txBody>
      </p:sp>
      <p:sp>
        <p:nvSpPr>
          <p:cNvPr id="4" name="Rectangle 3"/>
          <p:cNvSpPr>
            <a:spLocks noChangeArrowheads="1"/>
          </p:cNvSpPr>
          <p:nvPr/>
        </p:nvSpPr>
        <p:spPr bwMode="auto">
          <a:xfrm>
            <a:off x="533400" y="1819275"/>
            <a:ext cx="7620000" cy="35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What subsets make sense?</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Complete </a:t>
            </a:r>
            <a:r>
              <a:rPr lang="en-US" sz="2400" b="1" dirty="0">
                <a:latin typeface="Arial" charset="0"/>
                <a:ea typeface="Arial" charset="0"/>
                <a:cs typeface="Arial" charset="0"/>
              </a:rPr>
              <a:t>Page 16</a:t>
            </a:r>
          </a:p>
          <a:p>
            <a:pPr marL="342900" indent="-342900" eaLnBrk="1" hangingPunct="1">
              <a:spcBef>
                <a:spcPts val="0"/>
              </a:spcBef>
              <a:spcAft>
                <a:spcPts val="1800"/>
              </a:spcAft>
              <a:buClr>
                <a:srgbClr val="4C4C4C"/>
              </a:buClr>
              <a:buSzTx/>
            </a:pPr>
            <a:endParaRPr lang="en-US" sz="2400" dirty="0">
              <a:latin typeface="Arial" charset="0"/>
              <a:ea typeface="Arial" charset="0"/>
              <a:cs typeface="Arial" charset="0"/>
            </a:endParaRPr>
          </a:p>
          <a:p>
            <a:pPr eaLnBrk="1" hangingPunct="1">
              <a:spcBef>
                <a:spcPts val="0"/>
              </a:spcBef>
              <a:spcAft>
                <a:spcPts val="1800"/>
              </a:spcAft>
              <a:buClr>
                <a:srgbClr val="4C4C4C"/>
              </a:buClr>
              <a:buSzTx/>
              <a:buNone/>
            </a:pPr>
            <a:r>
              <a:rPr lang="en-US" sz="2400" dirty="0">
                <a:latin typeface="Arial" charset="0"/>
                <a:ea typeface="Arial" charset="0"/>
                <a:cs typeface="Arial" charset="0"/>
              </a:rPr>
              <a:t>You’ll need some functions! Use </a:t>
            </a:r>
            <a:r>
              <a:rPr lang="en-US" sz="2400" b="1" dirty="0">
                <a:latin typeface="Arial" charset="0"/>
                <a:ea typeface="Arial" charset="0"/>
                <a:cs typeface="Arial" charset="0"/>
              </a:rPr>
              <a:t>Pages 18 and 19 </a:t>
            </a:r>
            <a:r>
              <a:rPr lang="en-US" sz="2400" dirty="0">
                <a:latin typeface="Arial" charset="0"/>
                <a:ea typeface="Arial" charset="0"/>
                <a:cs typeface="Arial" charset="0"/>
              </a:rPr>
              <a:t>to build those functions, filter your dataset, and define </a:t>
            </a:r>
            <a:r>
              <a:rPr lang="en-US" sz="2400" i="1" dirty="0">
                <a:latin typeface="Arial" charset="0"/>
                <a:ea typeface="Arial" charset="0"/>
                <a:cs typeface="Arial" charset="0"/>
              </a:rPr>
              <a:t>at least two</a:t>
            </a:r>
            <a:r>
              <a:rPr lang="en-US" sz="2400" dirty="0">
                <a:latin typeface="Arial" charset="0"/>
                <a:ea typeface="Arial" charset="0"/>
                <a:cs typeface="Arial" charset="0"/>
              </a:rPr>
              <a:t> subsets.</a:t>
            </a:r>
          </a:p>
          <a:p>
            <a:pPr eaLnBrk="1" hangingPunct="1">
              <a:spcBef>
                <a:spcPts val="0"/>
              </a:spcBef>
              <a:spcAft>
                <a:spcPts val="1800"/>
              </a:spcAft>
              <a:buClr>
                <a:srgbClr val="4C4C4C"/>
              </a:buClr>
              <a:buSzTx/>
              <a:buNone/>
            </a:pPr>
            <a:r>
              <a:rPr lang="en-US" sz="2400" dirty="0">
                <a:latin typeface="Arial" charset="0"/>
                <a:ea typeface="Arial" charset="0"/>
                <a:cs typeface="Arial" charset="0"/>
              </a:rPr>
              <a:t>Pick one categorical column and make a chart. </a:t>
            </a:r>
            <a:r>
              <a:rPr lang="en-US" sz="2400" i="1" dirty="0">
                <a:latin typeface="Arial" charset="0"/>
                <a:ea typeface="Arial" charset="0"/>
                <a:cs typeface="Arial" charset="0"/>
              </a:rPr>
              <a:t>Which of your subsets is most representative?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3924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19</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43041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a:t>
            </a:r>
          </a:p>
          <a:p>
            <a:pPr marL="914400" lvl="1" indent="-514350"/>
            <a:r>
              <a:rPr lang="en-US" sz="2800" dirty="0">
                <a:latin typeface="Arial" panose="020B0604020202020204" pitchFamily="34" charset="0"/>
                <a:cs typeface="Arial" panose="020B0604020202020204" pitchFamily="34" charset="0"/>
              </a:rPr>
              <a:t>Complete </a:t>
            </a:r>
            <a:r>
              <a:rPr lang="en-US" sz="2800" b="1" dirty="0">
                <a:latin typeface="Arial" panose="020B0604020202020204" pitchFamily="34" charset="0"/>
                <a:cs typeface="Arial" panose="020B0604020202020204" pitchFamily="34" charset="0"/>
              </a:rPr>
              <a:t>Page 22</a:t>
            </a:r>
          </a:p>
          <a:p>
            <a:pPr marL="914400" lvl="1" indent="-514350"/>
            <a:r>
              <a:rPr lang="en-US" sz="2800" dirty="0">
                <a:latin typeface="Arial" panose="020B0604020202020204" pitchFamily="34" charset="0"/>
                <a:cs typeface="Arial" panose="020B0604020202020204" pitchFamily="34" charset="0"/>
              </a:rPr>
              <a:t>Use the .build-column method to make a table showing the weight of every animal, in kilograms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11526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a:xfrm>
            <a:off x="457200" y="0"/>
            <a:ext cx="8686800" cy="838200"/>
          </a:xfrm>
        </p:spPr>
        <p:txBody>
          <a:bodyPr>
            <a:normAutofit/>
          </a:bodyPr>
          <a:lstStyle/>
          <a:p>
            <a:r>
              <a:rPr lang="en-US" sz="3400" dirty="0"/>
              <a:t>“What’s a typical adoption time?”</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a:spcAft>
                <a:spcPts val="3000"/>
              </a:spcAft>
            </a:pPr>
            <a:r>
              <a:rPr lang="en-US" sz="2800" dirty="0">
                <a:latin typeface="Arial" panose="020B0604020202020204" pitchFamily="34" charset="0"/>
                <a:cs typeface="Arial" panose="020B0604020202020204" pitchFamily="34" charset="0"/>
              </a:rPr>
              <a:t>Look at the raw data. What do you think?</a:t>
            </a:r>
          </a:p>
          <a:p>
            <a:pPr>
              <a:spcAft>
                <a:spcPts val="3000"/>
              </a:spcAft>
            </a:pPr>
            <a:r>
              <a:rPr lang="en-US" dirty="0">
                <a:latin typeface="Arial" panose="020B0604020202020204" pitchFamily="34" charset="0"/>
                <a:cs typeface="Arial" panose="020B0604020202020204" pitchFamily="34" charset="0"/>
              </a:rPr>
              <a:t>Would a bar or pie chart help us?</a:t>
            </a:r>
          </a:p>
          <a:p>
            <a:pPr>
              <a:spcAft>
                <a:spcPts val="3000"/>
              </a:spcAft>
            </a:pPr>
            <a:r>
              <a:rPr lang="en-US" sz="2800" dirty="0">
                <a:latin typeface="Arial" panose="020B0604020202020204" pitchFamily="34" charset="0"/>
                <a:cs typeface="Arial" panose="020B0604020202020204" pitchFamily="34" charset="0"/>
              </a:rPr>
              <a:t>How would you answer?</a:t>
            </a:r>
          </a:p>
          <a:p>
            <a:pPr>
              <a:spcAft>
                <a:spcPts val="3000"/>
              </a:spcAft>
            </a:pPr>
            <a:r>
              <a:rPr lang="en-US" i="1" dirty="0">
                <a:latin typeface="Arial" panose="020B0604020202020204" pitchFamily="34" charset="0"/>
                <a:cs typeface="Arial" panose="020B0604020202020204" pitchFamily="34" charset="0"/>
              </a:rPr>
              <a:t>A simple number isn’t good enough – </a:t>
            </a:r>
            <a:r>
              <a:rPr lang="en-US" dirty="0">
                <a:latin typeface="Arial" panose="020B0604020202020204" pitchFamily="34" charset="0"/>
                <a:cs typeface="Arial" panose="020B0604020202020204" pitchFamily="34" charset="0"/>
              </a:rPr>
              <a:t>we need to describe the </a:t>
            </a:r>
            <a:r>
              <a:rPr lang="en-US" u="sng" dirty="0">
                <a:latin typeface="Arial" panose="020B0604020202020204" pitchFamily="34" charset="0"/>
                <a:cs typeface="Arial" panose="020B0604020202020204" pitchFamily="34" charset="0"/>
              </a:rPr>
              <a:t>shape of the data</a:t>
            </a:r>
            <a:endParaRPr lang="en-US" sz="2800" u="sng"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094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Not all bars are created equal…</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Complete </a:t>
            </a:r>
            <a:r>
              <a:rPr lang="en-US" b="1" dirty="0">
                <a:latin typeface="Arial" panose="020B0604020202020204" pitchFamily="34" charset="0"/>
                <a:cs typeface="Arial" panose="020B0604020202020204" pitchFamily="34" charset="0"/>
              </a:rPr>
              <a:t>Page 23</a:t>
            </a:r>
          </a:p>
          <a:p>
            <a:r>
              <a:rPr lang="en-US" sz="2800" dirty="0">
                <a:latin typeface="Arial" panose="020B0604020202020204" pitchFamily="34" charset="0"/>
                <a:cs typeface="Arial" panose="020B0604020202020204" pitchFamily="34" charset="0"/>
              </a:rPr>
              <a:t>What is similar</a:t>
            </a:r>
            <a:r>
              <a:rPr lang="en-US" dirty="0">
                <a:latin typeface="Arial" panose="020B0604020202020204" pitchFamily="34" charset="0"/>
                <a:cs typeface="Arial" panose="020B0604020202020204" pitchFamily="34" charset="0"/>
              </a:rPr>
              <a:t> about these displays</a:t>
            </a:r>
            <a:r>
              <a:rPr lang="en-US" sz="2800"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What is different?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Bar charts count </a:t>
            </a:r>
            <a:r>
              <a:rPr lang="en-US" i="1" dirty="0">
                <a:latin typeface="Arial" panose="020B0604020202020204" pitchFamily="34" charset="0"/>
                <a:cs typeface="Arial" panose="020B0604020202020204" pitchFamily="34" charset="0"/>
              </a:rPr>
              <a:t>values of categorical data</a:t>
            </a:r>
          </a:p>
          <a:p>
            <a:r>
              <a:rPr lang="en-US" dirty="0">
                <a:latin typeface="Arial" panose="020B0604020202020204" pitchFamily="34" charset="0"/>
                <a:cs typeface="Arial" panose="020B0604020202020204" pitchFamily="34" charset="0"/>
              </a:rPr>
              <a:t>Histograms count </a:t>
            </a:r>
            <a:r>
              <a:rPr lang="en-US" i="1" dirty="0">
                <a:latin typeface="Arial" panose="020B0604020202020204" pitchFamily="34" charset="0"/>
                <a:cs typeface="Arial" panose="020B0604020202020204" pitchFamily="34" charset="0"/>
              </a:rPr>
              <a:t>ranges of quantitative data</a:t>
            </a:r>
          </a:p>
          <a:p>
            <a:r>
              <a:rPr lang="en-US" dirty="0">
                <a:latin typeface="Arial" panose="020B0604020202020204" pitchFamily="34" charset="0"/>
                <a:cs typeface="Arial" panose="020B0604020202020204" pitchFamily="34" charset="0"/>
              </a:rPr>
              <a:t>Bar charts can “make sense” in any order</a:t>
            </a:r>
          </a:p>
          <a:p>
            <a:r>
              <a:rPr lang="en-US" dirty="0">
                <a:latin typeface="Arial" panose="020B0604020202020204" pitchFamily="34" charset="0"/>
                <a:cs typeface="Arial" panose="020B0604020202020204" pitchFamily="34" charset="0"/>
              </a:rPr>
              <a:t>Histograms must be ordered</a:t>
            </a:r>
          </a:p>
          <a:p>
            <a:endParaRPr lang="en-US" sz="2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5314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3316306"/>
            <a:ext cx="3962400" cy="2932093"/>
          </a:xfrm>
        </p:spPr>
        <p:txBody>
          <a:bodyPr/>
          <a:lstStyle/>
          <a:p>
            <a:pPr>
              <a:spcAft>
                <a:spcPts val="1800"/>
              </a:spcAft>
            </a:pPr>
            <a:r>
              <a:rPr lang="en-US" sz="2200" dirty="0">
                <a:latin typeface="Arial" panose="020B0604020202020204" pitchFamily="34" charset="0"/>
                <a:cs typeface="Arial" panose="020B0604020202020204" pitchFamily="34" charset="0"/>
              </a:rPr>
              <a:t>Most animals adopted in ≤10 weeks</a:t>
            </a:r>
          </a:p>
          <a:p>
            <a:pPr>
              <a:spcAft>
                <a:spcPts val="1800"/>
              </a:spcAft>
            </a:pPr>
            <a:r>
              <a:rPr lang="en-US" sz="2200" dirty="0">
                <a:latin typeface="Arial" panose="020B0604020202020204" pitchFamily="34" charset="0"/>
                <a:cs typeface="Arial" panose="020B0604020202020204" pitchFamily="34" charset="0"/>
              </a:rPr>
              <a:t>A couple of animals took a </a:t>
            </a:r>
            <a:r>
              <a:rPr lang="en-US" sz="2200" i="1" dirty="0">
                <a:latin typeface="Arial" panose="020B0604020202020204" pitchFamily="34" charset="0"/>
                <a:cs typeface="Arial" panose="020B0604020202020204" pitchFamily="34" charset="0"/>
              </a:rPr>
              <a:t>very</a:t>
            </a:r>
            <a:r>
              <a:rPr lang="en-US" sz="2200" dirty="0">
                <a:latin typeface="Arial" panose="020B0604020202020204" pitchFamily="34" charset="0"/>
                <a:cs typeface="Arial" panose="020B0604020202020204" pitchFamily="34" charset="0"/>
              </a:rPr>
              <a:t> long time</a:t>
            </a:r>
          </a:p>
          <a:p>
            <a:pPr>
              <a:spcAft>
                <a:spcPts val="1800"/>
              </a:spcAft>
            </a:pPr>
            <a:r>
              <a:rPr lang="en-US" sz="2200" dirty="0">
                <a:latin typeface="Arial" panose="020B0604020202020204" pitchFamily="34" charset="0"/>
                <a:cs typeface="Arial" panose="020B0604020202020204" pitchFamily="34" charset="0"/>
              </a:rPr>
              <a:t>More than half (17/31!) took just 5 weeks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0" y="1698248"/>
            <a:ext cx="9144000" cy="892552"/>
          </a:xfrm>
          <a:prstGeom prst="rect">
            <a:avLst/>
          </a:prstGeom>
        </p:spPr>
        <p:txBody>
          <a:bodyPr wrap="square">
            <a:spAutoFit/>
          </a:bodyPr>
          <a:lstStyle/>
          <a:p>
            <a:r>
              <a:rPr lang="en-US" spc="-100" dirty="0">
                <a:solidFill>
                  <a:schemeClr val="accent1"/>
                </a:solidFill>
                <a:latin typeface="Courier New" charset="0"/>
                <a:ea typeface="Courier New" charset="0"/>
                <a:cs typeface="Courier New" charset="0"/>
              </a:rPr>
              <a:t>histogram </a:t>
            </a:r>
            <a:r>
              <a:rPr lang="en-US" spc="-6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rPr>
              <a:t> (t</a:t>
            </a:r>
            <a:r>
              <a:rPr lang="en-US" spc="-600" dirty="0">
                <a:solidFill>
                  <a:schemeClr val="accent1"/>
                </a:solidFill>
                <a:latin typeface="Courier New" charset="0"/>
                <a:ea typeface="Courier New" charset="0"/>
                <a:cs typeface="Courier New" charset="0"/>
              </a:rPr>
              <a:t>:: </a:t>
            </a:r>
            <a:r>
              <a:rPr lang="en-US" spc="-100" dirty="0">
                <a:solidFill>
                  <a:schemeClr val="accent1"/>
                </a:solidFill>
                <a:latin typeface="Courier New" charset="0"/>
                <a:ea typeface="Courier New" charset="0"/>
                <a:cs typeface="Courier New" charset="0"/>
              </a:rPr>
              <a:t>Table, </a:t>
            </a:r>
            <a:r>
              <a:rPr lang="en-US" spc="-100" dirty="0" err="1">
                <a:solidFill>
                  <a:schemeClr val="accent1"/>
                </a:solidFill>
                <a:latin typeface="Courier New" charset="0"/>
                <a:ea typeface="Courier New" charset="0"/>
                <a:cs typeface="Courier New" charset="0"/>
              </a:rPr>
              <a:t>vals</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Str</a:t>
            </a:r>
            <a:r>
              <a:rPr lang="en-US" spc="-100" dirty="0">
                <a:solidFill>
                  <a:schemeClr val="accent1"/>
                </a:solidFill>
                <a:latin typeface="Courier New" charset="0"/>
                <a:ea typeface="Courier New" charset="0"/>
                <a:cs typeface="Courier New" charset="0"/>
              </a:rPr>
              <a:t>, bin-size</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Num</a:t>
            </a:r>
            <a:r>
              <a:rPr lang="en-US" spc="-1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sym typeface="Wingdings"/>
              </a:rPr>
              <a:t></a:t>
            </a:r>
            <a:r>
              <a:rPr lang="en-US" spc="-100" dirty="0" err="1">
                <a:solidFill>
                  <a:schemeClr val="accent1"/>
                </a:solidFill>
                <a:latin typeface="Courier New" charset="0"/>
                <a:ea typeface="Courier New" charset="0"/>
                <a:cs typeface="Courier New" charset="0"/>
              </a:rPr>
              <a:t>Img</a:t>
            </a:r>
            <a:endParaRPr lang="en-US" spc="-100" dirty="0">
              <a:solidFill>
                <a:schemeClr val="accent1"/>
              </a:solidFill>
              <a:latin typeface="Courier New" charset="0"/>
              <a:ea typeface="Courier New" charset="0"/>
              <a:cs typeface="Courier New" charset="0"/>
            </a:endParaRPr>
          </a:p>
          <a:p>
            <a:r>
              <a:rPr lang="en-US" sz="2600" spc="-100" dirty="0">
                <a:solidFill>
                  <a:schemeClr val="accent1"/>
                </a:solidFill>
                <a:latin typeface="Courier New" charset="0"/>
                <a:ea typeface="Courier New" charset="0"/>
                <a:cs typeface="Courier New" charset="0"/>
              </a:rPr>
              <a:t>histogram(animals-table, ”weeks", 5)</a:t>
            </a:r>
          </a:p>
        </p:txBody>
      </p:sp>
      <p:pic>
        <p:nvPicPr>
          <p:cNvPr id="6" name="Picture 5">
            <a:extLst>
              <a:ext uri="{FF2B5EF4-FFF2-40B4-BE49-F238E27FC236}">
                <a16:creationId xmlns:a16="http://schemas.microsoft.com/office/drawing/2014/main" id="{42374541-DEA3-E04D-9A76-728CFA15E64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95800" y="3124631"/>
            <a:ext cx="4191000" cy="3315441"/>
          </a:xfrm>
          <a:prstGeom prst="rect">
            <a:avLst/>
          </a:prstGeom>
        </p:spPr>
      </p:pic>
    </p:spTree>
    <p:extLst>
      <p:ext uri="{BB962C8B-B14F-4D97-AF65-F5344CB8AC3E}">
        <p14:creationId xmlns:p14="http://schemas.microsoft.com/office/powerpoint/2010/main" val="1770009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p:txBody>
          <a:bodyPr/>
          <a:lstStyle/>
          <a:p>
            <a:r>
              <a:rPr lang="en-US" dirty="0"/>
              <a:t>Histograms give us insight into the </a:t>
            </a:r>
            <a:r>
              <a:rPr lang="en-US" i="1" dirty="0"/>
              <a:t>shape</a:t>
            </a:r>
            <a:r>
              <a:rPr lang="en-US" dirty="0"/>
              <a:t> of a dataset.</a:t>
            </a:r>
          </a:p>
          <a:p>
            <a:endParaRPr lang="en-US" dirty="0"/>
          </a:p>
          <a:p>
            <a:r>
              <a:rPr lang="en-US" dirty="0"/>
              <a:t>By learning to read a histogram, you’ll be able to interpret the shape of your own.</a:t>
            </a:r>
          </a:p>
          <a:p>
            <a:endParaRPr lang="en-US" dirty="0"/>
          </a:p>
          <a:p>
            <a:r>
              <a:rPr lang="en-US" dirty="0"/>
              <a:t>Practice reading histograms on </a:t>
            </a:r>
            <a:r>
              <a:rPr lang="en-US" b="1" dirty="0"/>
              <a:t>Page 24</a:t>
            </a:r>
          </a:p>
        </p:txBody>
      </p:sp>
    </p:spTree>
    <p:extLst>
      <p:ext uri="{BB962C8B-B14F-4D97-AF65-F5344CB8AC3E}">
        <p14:creationId xmlns:p14="http://schemas.microsoft.com/office/powerpoint/2010/main" val="22172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a:xfrm>
            <a:off x="304800" y="1646238"/>
            <a:ext cx="8686800" cy="4525962"/>
          </a:xfrm>
        </p:spPr>
        <p:txBody>
          <a:bodyPr/>
          <a:lstStyle/>
          <a:p>
            <a:r>
              <a:rPr lang="en-US" sz="2400" b="1" dirty="0"/>
              <a:t>Symmetric</a:t>
            </a:r>
            <a:r>
              <a:rPr lang="en-US" sz="2400" dirty="0"/>
              <a:t> shapes are balanced around the middle.</a:t>
            </a:r>
          </a:p>
          <a:p>
            <a:pPr lvl="1"/>
            <a:r>
              <a:rPr lang="en-US" sz="2000" dirty="0"/>
              <a:t>Ex: Heights of 12-year-olds</a:t>
            </a:r>
          </a:p>
          <a:p>
            <a:endParaRPr lang="en-US" sz="2000" dirty="0"/>
          </a:p>
          <a:p>
            <a:r>
              <a:rPr lang="en-US" sz="2400" b="1" dirty="0"/>
              <a:t>Skewed Left, or low outlier</a:t>
            </a:r>
            <a:r>
              <a:rPr lang="en-US" sz="2400" dirty="0"/>
              <a:t> shapes have most values clustered on the </a:t>
            </a:r>
            <a:r>
              <a:rPr lang="en-US" sz="2400" i="1" dirty="0"/>
              <a:t>right</a:t>
            </a:r>
            <a:r>
              <a:rPr lang="en-US" sz="2400" dirty="0"/>
              <a:t>, trailing off to the left.</a:t>
            </a:r>
          </a:p>
          <a:p>
            <a:pPr lvl="1"/>
            <a:r>
              <a:rPr lang="en-US" sz="2000" dirty="0"/>
              <a:t>Ex: Number of teeth in adults (some have none, none have 2x !)</a:t>
            </a:r>
          </a:p>
          <a:p>
            <a:endParaRPr lang="en-US" sz="2000" b="1" dirty="0"/>
          </a:p>
          <a:p>
            <a:r>
              <a:rPr lang="en-US" sz="2400" b="1" dirty="0"/>
              <a:t>Skewed Right, or high outlier</a:t>
            </a:r>
            <a:r>
              <a:rPr lang="en-US" sz="2400" dirty="0"/>
              <a:t> shapes have most values clustered on the </a:t>
            </a:r>
            <a:r>
              <a:rPr lang="en-US" sz="2400" i="1" dirty="0"/>
              <a:t>left</a:t>
            </a:r>
            <a:r>
              <a:rPr lang="en-US" sz="2400" dirty="0"/>
              <a:t>, trailing off to the right.</a:t>
            </a:r>
          </a:p>
          <a:p>
            <a:pPr lvl="1"/>
            <a:r>
              <a:rPr lang="en-US" sz="2000" dirty="0"/>
              <a:t>Ex: Earnings (some of 10x, none have negative!)</a:t>
            </a:r>
          </a:p>
          <a:p>
            <a:pPr marL="0" indent="0" algn="ctr">
              <a:buNone/>
            </a:pPr>
            <a:endParaRPr lang="en-US" sz="2000" b="1" dirty="0"/>
          </a:p>
          <a:p>
            <a:pPr marL="0" indent="0" algn="ctr">
              <a:buNone/>
            </a:pPr>
            <a:r>
              <a:rPr lang="en-US" sz="2400" dirty="0"/>
              <a:t>Complete </a:t>
            </a:r>
            <a:r>
              <a:rPr lang="en-US" sz="2400" b="1" dirty="0"/>
              <a:t>Page 25</a:t>
            </a:r>
          </a:p>
        </p:txBody>
      </p:sp>
    </p:spTree>
    <p:extLst>
      <p:ext uri="{BB962C8B-B14F-4D97-AF65-F5344CB8AC3E}">
        <p14:creationId xmlns:p14="http://schemas.microsoft.com/office/powerpoint/2010/main" val="25070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Effect transition="in" filter="fade">
                                      <p:cBhvr>
                                        <p:cTn id="31"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 Size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408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a:t>
            </a:r>
            <a:r>
              <a:rPr lang="en-US" sz="2200" i="1" dirty="0">
                <a:latin typeface="Arial" charset="0"/>
                <a:ea typeface="Arial" charset="0"/>
                <a:cs typeface="Arial" charset="0"/>
              </a:rPr>
              <a:t>mean</a:t>
            </a:r>
            <a:r>
              <a:rPr lang="en-US" sz="2200" dirty="0">
                <a:latin typeface="Arial" charset="0"/>
                <a:ea typeface="Arial" charset="0"/>
                <a:cs typeface="Arial" charset="0"/>
              </a:rPr>
              <a:t>?</a:t>
            </a:r>
          </a:p>
          <a:p>
            <a:pPr marL="342900" indent="-342900" eaLnBrk="1" hangingPunct="1">
              <a:spcAft>
                <a:spcPts val="500"/>
              </a:spcAft>
              <a:buClr>
                <a:srgbClr val="4C4C4C"/>
              </a:buClr>
              <a:buSzTx/>
            </a:pPr>
            <a:r>
              <a:rPr lang="en-US" sz="2200" dirty="0">
                <a:latin typeface="Arial" charset="0"/>
                <a:ea typeface="Arial" charset="0"/>
                <a:cs typeface="Arial" charset="0"/>
              </a:rPr>
              <a:t>Make a histogram of the </a:t>
            </a:r>
            <a:r>
              <a:rPr lang="en-US" sz="2200" dirty="0">
                <a:latin typeface="Courier" pitchFamily="2" charset="0"/>
                <a:ea typeface="Arial" charset="0"/>
                <a:cs typeface="Arial" charset="0"/>
              </a:rPr>
              <a:t>pounds </a:t>
            </a:r>
            <a:r>
              <a:rPr lang="en-US" sz="2200" dirty="0">
                <a:latin typeface="Arial" charset="0"/>
                <a:ea typeface="Arial" charset="0"/>
                <a:cs typeface="Arial" charset="0"/>
              </a:rPr>
              <a:t>column in the animals table, using 20 pounds bins:</a:t>
            </a:r>
          </a:p>
          <a:p>
            <a:pPr lvl="1" eaLnBrk="1" hangingPunct="1">
              <a:spcAft>
                <a:spcPts val="1800"/>
              </a:spcAft>
              <a:buClr>
                <a:srgbClr val="4C4C4C"/>
              </a:buClr>
              <a:buSzTx/>
              <a:buNone/>
            </a:pPr>
            <a:r>
              <a:rPr lang="en-US" sz="2000" dirty="0">
                <a:solidFill>
                  <a:schemeClr val="accent1"/>
                </a:solidFill>
                <a:latin typeface="Arial" charset="0"/>
                <a:ea typeface="Arial" charset="0"/>
                <a:cs typeface="Arial" charset="0"/>
              </a:rPr>
              <a:t>	histogram(animals-table, “pounds”, 20)</a:t>
            </a:r>
          </a:p>
          <a:p>
            <a:pPr marL="342900" indent="-342900" eaLnBrk="1" hangingPunct="1">
              <a:spcAft>
                <a:spcPts val="1800"/>
              </a:spcAft>
              <a:buClr>
                <a:srgbClr val="4C4C4C"/>
              </a:buClr>
              <a:buSzTx/>
            </a:pPr>
            <a:r>
              <a:rPr lang="en-US" sz="2200" dirty="0">
                <a:latin typeface="Arial" charset="0"/>
                <a:ea typeface="Arial" charset="0"/>
                <a:cs typeface="Arial" charset="0"/>
              </a:rPr>
              <a:t>Try 1-pounds bins. 100-pound bins. What size is best?</a:t>
            </a:r>
          </a:p>
          <a:p>
            <a:pPr marL="342900" indent="-342900" eaLnBrk="1" hangingPunct="1">
              <a:spcAft>
                <a:spcPts val="1800"/>
              </a:spcAft>
              <a:buClr>
                <a:srgbClr val="4C4C4C"/>
              </a:buClr>
              <a:buSzTx/>
            </a:pPr>
            <a:r>
              <a:rPr lang="en-US" sz="2200" b="1" dirty="0">
                <a:latin typeface="Arial" charset="0"/>
                <a:ea typeface="Arial" charset="0"/>
                <a:cs typeface="Arial" charset="0"/>
              </a:rPr>
              <a:t>Rule of Thumb: </a:t>
            </a:r>
            <a:r>
              <a:rPr lang="en-US" sz="2200" dirty="0">
                <a:latin typeface="Arial" charset="0"/>
                <a:ea typeface="Arial" charset="0"/>
                <a:cs typeface="Arial" charset="0"/>
              </a:rPr>
              <a:t>always have between 5 and 10 bins</a:t>
            </a:r>
          </a:p>
          <a:p>
            <a:pPr marL="342900" indent="-342900" eaLnBrk="1" hangingPunct="1">
              <a:spcAft>
                <a:spcPts val="1800"/>
              </a:spcAft>
              <a:buClr>
                <a:srgbClr val="4C4C4C"/>
              </a:buClr>
              <a:buSzTx/>
            </a:pPr>
            <a:r>
              <a:rPr lang="en-US" sz="2200" dirty="0">
                <a:latin typeface="Arial" charset="0"/>
                <a:ea typeface="Arial" charset="0"/>
                <a:cs typeface="Arial" charset="0"/>
              </a:rPr>
              <a:t>Practice making histograms from the animals dataset, and describe them on </a:t>
            </a:r>
            <a:r>
              <a:rPr lang="en-US" sz="2200" b="1" dirty="0">
                <a:latin typeface="Arial" charset="0"/>
                <a:ea typeface="Arial" charset="0"/>
                <a:cs typeface="Arial" charset="0"/>
              </a:rPr>
              <a:t>Page 26</a:t>
            </a:r>
            <a:r>
              <a:rPr lang="en-US" sz="2200"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774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endParaRPr lang="en-US" dirty="0">
              <a:latin typeface="Courier New" charset="0"/>
              <a:ea typeface="Courier New" charset="0"/>
              <a:cs typeface="Courier New" charset="0"/>
            </a:endParaRPr>
          </a:p>
        </p:txBody>
      </p:sp>
      <p:sp>
        <p:nvSpPr>
          <p:cNvPr id="5" name="Content Placeholder 4">
            <a:extLst>
              <a:ext uri="{FF2B5EF4-FFF2-40B4-BE49-F238E27FC236}">
                <a16:creationId xmlns:a16="http://schemas.microsoft.com/office/drawing/2014/main" id="{3C915D2E-57FF-AA49-AE45-9418F0012B39}"/>
              </a:ext>
            </a:extLst>
          </p:cNvPr>
          <p:cNvSpPr>
            <a:spLocks noGrp="1"/>
          </p:cNvSpPr>
          <p:nvPr>
            <p:ph idx="1"/>
          </p:nvPr>
        </p:nvSpPr>
        <p:spPr/>
        <p:txBody>
          <a:bodyPr/>
          <a:lstStyle/>
          <a:p>
            <a:pPr>
              <a:spcAft>
                <a:spcPts val="2000"/>
              </a:spcAft>
            </a:pPr>
            <a:r>
              <a:rPr lang="en-US" dirty="0"/>
              <a:t>Make some histograms from your dataset. What columns are interesting?</a:t>
            </a:r>
          </a:p>
          <a:p>
            <a:pPr>
              <a:spcAft>
                <a:spcPts val="2000"/>
              </a:spcAft>
            </a:pPr>
            <a:r>
              <a:rPr lang="en-US" dirty="0"/>
              <a:t>What shapes stand out?</a:t>
            </a:r>
          </a:p>
          <a:p>
            <a:pPr>
              <a:spcAft>
                <a:spcPts val="2000"/>
              </a:spcAft>
            </a:pPr>
            <a:r>
              <a:rPr lang="en-US" dirty="0"/>
              <a:t>Write your findings on </a:t>
            </a:r>
            <a:r>
              <a:rPr lang="en-US" b="1" dirty="0"/>
              <a:t>Page 27</a:t>
            </a:r>
          </a:p>
        </p:txBody>
      </p:sp>
      <p:sp>
        <p:nvSpPr>
          <p:cNvPr id="3" name="Footer Placeholder 2"/>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07626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28</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557516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weighs almost 41 pounds</a:t>
            </a:r>
          </a:p>
          <a:p>
            <a:pPr marL="0" indent="0" algn="r">
              <a:buNone/>
            </a:pPr>
            <a:endParaRPr lang="en-US" i="1" dirty="0"/>
          </a:p>
          <a:p>
            <a:pPr marL="0" indent="0" algn="r">
              <a:buNone/>
            </a:pPr>
            <a:endParaRPr lang="en-US" i="1" dirty="0"/>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SAT,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The </a:t>
            </a:r>
            <a:r>
              <a:rPr lang="en-US" sz="2300" i="1" dirty="0">
                <a:latin typeface="Arial" charset="0"/>
                <a:ea typeface="Arial" charset="0"/>
                <a:cs typeface="Arial" charset="0"/>
              </a:rPr>
              <a:t>Mean</a:t>
            </a:r>
            <a:r>
              <a:rPr lang="en-US" sz="23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What is the mean of </a:t>
            </a:r>
            <a:r>
              <a:rPr lang="en-US" sz="2300" dirty="0">
                <a:solidFill>
                  <a:schemeClr val="accent1"/>
                </a:solidFill>
                <a:latin typeface="Arial" charset="0"/>
                <a:ea typeface="Arial" charset="0"/>
                <a:cs typeface="Arial" charset="0"/>
              </a:rPr>
              <a:t>5, 2, 3, 1, 4</a:t>
            </a:r>
            <a:r>
              <a:rPr lang="en-US" sz="23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3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300" dirty="0" err="1">
                <a:latin typeface="Arial" charset="0"/>
                <a:ea typeface="Arial" charset="0"/>
                <a:cs typeface="Arial" charset="0"/>
              </a:rPr>
              <a:t>Pyret</a:t>
            </a:r>
            <a:r>
              <a:rPr lang="en-US" sz="2300" dirty="0">
                <a:latin typeface="Arial" charset="0"/>
                <a:ea typeface="Arial" charset="0"/>
                <a:cs typeface="Arial" charset="0"/>
              </a:rPr>
              <a:t> has a </a:t>
            </a:r>
            <a:r>
              <a:rPr lang="en-US" sz="2300" dirty="0">
                <a:latin typeface="Courier New" charset="0"/>
                <a:ea typeface="Courier New" charset="0"/>
                <a:cs typeface="Courier New" charset="0"/>
              </a:rPr>
              <a:t>mean</a:t>
            </a:r>
            <a:r>
              <a:rPr lang="en-US" sz="23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300" dirty="0">
                <a:solidFill>
                  <a:schemeClr val="accent1"/>
                </a:solidFill>
                <a:latin typeface="Courier New" charset="0"/>
                <a:ea typeface="Courier New" charset="0"/>
                <a:cs typeface="Courier New" charset="0"/>
              </a:rPr>
              <a:t># mean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Table, col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String) </a:t>
            </a:r>
            <a:r>
              <a:rPr lang="en-US" sz="23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300" dirty="0">
                <a:solidFill>
                  <a:schemeClr val="accent1"/>
                </a:solidFill>
                <a:latin typeface="Courier New" charset="0"/>
                <a:ea typeface="Courier New" charset="0"/>
                <a:cs typeface="Courier New" charset="0"/>
                <a:sym typeface="Wingdings"/>
              </a:rPr>
              <a:t>mean(animals-table, “pounds”)</a:t>
            </a:r>
          </a:p>
          <a:p>
            <a:pPr marL="328613" lvl="1" indent="-328613" eaLnBrk="1" hangingPunct="1">
              <a:spcBef>
                <a:spcPts val="0"/>
              </a:spcBef>
              <a:spcAft>
                <a:spcPts val="600"/>
              </a:spcAft>
              <a:buClr>
                <a:srgbClr val="4C4C4C"/>
              </a:buClr>
              <a:buSzTx/>
              <a:buNone/>
            </a:pPr>
            <a:endParaRPr lang="en-US" sz="23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300" dirty="0">
                <a:latin typeface="Arial" charset="0"/>
                <a:ea typeface="Arial" charset="0"/>
                <a:cs typeface="Arial" charset="0"/>
              </a:rPr>
              <a:t>Write your answer on </a:t>
            </a:r>
            <a:r>
              <a:rPr lang="en-US" sz="23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a:t>
            </a:r>
            <a:r>
              <a:rPr lang="en-US" sz="22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5, 2, 3, 1, 4, 6</a:t>
            </a:r>
            <a:r>
              <a:rPr lang="en-US" sz="22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2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rPr>
              <a:t># median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String) </a:t>
            </a:r>
            <a:r>
              <a:rPr lang="en-US" sz="22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sym typeface="Wingdings"/>
              </a:rPr>
              <a:t>median(animals-table, “pounds”)</a:t>
            </a:r>
          </a:p>
          <a:p>
            <a:pPr marL="328613" lvl="1" indent="-328613" eaLnBrk="1" hangingPunct="1">
              <a:spcBef>
                <a:spcPts val="0"/>
              </a:spcBef>
              <a:spcAft>
                <a:spcPts val="600"/>
              </a:spcAft>
              <a:buClr>
                <a:srgbClr val="4C4C4C"/>
              </a:buClr>
              <a:buSzTx/>
              <a:buNone/>
            </a:pPr>
            <a:endParaRPr lang="en-US" sz="22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200" dirty="0">
                <a:latin typeface="Arial" charset="0"/>
                <a:ea typeface="Arial" charset="0"/>
                <a:cs typeface="Arial" charset="0"/>
              </a:rPr>
              <a:t>Write your answer on </a:t>
            </a:r>
            <a:r>
              <a:rPr lang="en-US" sz="2200" b="1" dirty="0">
                <a:latin typeface="Arial" charset="0"/>
                <a:ea typeface="Arial" charset="0"/>
                <a:cs typeface="Arial" charset="0"/>
              </a:rPr>
              <a:t>Page 30</a:t>
            </a:r>
          </a:p>
          <a:p>
            <a:pPr marL="328613" lvl="1" indent="-328613" eaLnBrk="1" hangingPunct="1">
              <a:spcBef>
                <a:spcPts val="0"/>
              </a:spcBef>
              <a:spcAft>
                <a:spcPts val="600"/>
              </a:spcAft>
              <a:buClr>
                <a:srgbClr val="4C4C4C"/>
              </a:buClr>
              <a:buSzTx/>
              <a:buNone/>
            </a:pP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multiple </a:t>
            </a:r>
            <a:r>
              <a:rPr lang="en-US" sz="2100" dirty="0">
                <a:latin typeface="Arial" charset="0"/>
                <a:ea typeface="Arial" charset="0"/>
                <a:cs typeface="Arial" charset="0"/>
              </a:rPr>
              <a:t>modes</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a:t>
            </a:r>
            <a:r>
              <a:rPr lang="en-US" sz="2100" dirty="0">
                <a:latin typeface="Arial" charset="0"/>
                <a:ea typeface="Arial" charset="0"/>
                <a:cs typeface="Arial" charset="0"/>
              </a:rPr>
              <a:t>modes at all!</a:t>
            </a:r>
            <a:r>
              <a:rPr lang="en-US" sz="2100" b="1" dirty="0">
                <a:latin typeface="Arial" charset="0"/>
                <a:ea typeface="Arial" charset="0"/>
                <a:cs typeface="Arial" charset="0"/>
              </a:rPr>
              <a:t>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“pounds”)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a:t>
            </a:r>
            <a:r>
              <a:rPr lang="en-US" sz="2100" b="1" dirty="0">
                <a:latin typeface="Arial" charset="0"/>
                <a:ea typeface="Arial" charset="0"/>
                <a:cs typeface="Arial" charset="0"/>
              </a:rPr>
              <a:t>Page 30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63, 62, 100, 99,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a:t>
            </a:r>
            <a:r>
              <a:rPr lang="en-US" sz="2000" dirty="0">
                <a:latin typeface="Courier" pitchFamily="2" charset="0"/>
              </a:rPr>
              <a:t>75.57</a:t>
            </a:r>
          </a:p>
          <a:p>
            <a:pPr lvl="1" fontAlgn="ctr"/>
            <a:r>
              <a:rPr lang="en-US" sz="2000" dirty="0"/>
              <a:t>median: </a:t>
            </a:r>
            <a:r>
              <a:rPr lang="en-US" sz="2000" dirty="0">
                <a:latin typeface="Courier" pitchFamily="2" charset="0"/>
              </a:rPr>
              <a:t>68</a:t>
            </a:r>
          </a:p>
          <a:p>
            <a:pPr lvl="1" fontAlgn="ctr"/>
            <a:r>
              <a:rPr lang="en-US" sz="2000" dirty="0"/>
              <a:t>modes: </a:t>
            </a:r>
            <a:r>
              <a:rPr lang="en-US" sz="2000" dirty="0">
                <a:latin typeface="Courier" pitchFamily="2" charset="0"/>
              </a:rPr>
              <a:t>[list: 68]</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000" dirty="0"/>
              <a:t>Plots like these are called </a:t>
            </a:r>
            <a:r>
              <a:rPr lang="en-US" sz="2000" i="1" dirty="0"/>
              <a:t>box-plots</a:t>
            </a:r>
            <a:r>
              <a:rPr lang="en-US" sz="2000" dirty="0"/>
              <a:t>.</a:t>
            </a:r>
          </a:p>
          <a:p>
            <a:pPr eaLnBrk="1" hangingPunct="1">
              <a:spcBef>
                <a:spcPts val="0"/>
              </a:spcBef>
              <a:spcAft>
                <a:spcPts val="600"/>
              </a:spcAft>
              <a:buClr>
                <a:srgbClr val="4C4C4C"/>
              </a:buClr>
              <a:buSzTx/>
              <a:buNone/>
            </a:pPr>
            <a:r>
              <a:rPr lang="en-US" sz="2000" spc="-150" dirty="0">
                <a:solidFill>
                  <a:schemeClr val="accent1"/>
                </a:solidFill>
                <a:latin typeface="Courier New" charset="0"/>
                <a:ea typeface="Courier New" charset="0"/>
                <a:cs typeface="Courier New" charset="0"/>
              </a:rPr>
              <a:t># box-plot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col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String) </a:t>
            </a:r>
            <a:r>
              <a:rPr lang="en-US" sz="20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sz="2000" dirty="0">
                <a:solidFill>
                  <a:schemeClr val="accent1"/>
                </a:solidFill>
                <a:latin typeface="Courier New" charset="0"/>
                <a:ea typeface="Courier New" charset="0"/>
                <a:cs typeface="Courier New" charset="0"/>
                <a:sym typeface="Wingdings"/>
              </a:rPr>
              <a:t>box-plot(animals-table, “weeks”)</a:t>
            </a:r>
          </a:p>
          <a:p>
            <a:endParaRPr lang="en-US" sz="2000" b="1" dirty="0"/>
          </a:p>
          <a:p>
            <a:r>
              <a:rPr lang="en-US" sz="2000" b="1" dirty="0"/>
              <a:t>Five-Number Summary</a:t>
            </a:r>
          </a:p>
          <a:p>
            <a:pPr lvl="1"/>
            <a:r>
              <a:rPr lang="en-US" sz="2000" dirty="0"/>
              <a:t>Min, Max, Median (Q2), Q1 and Q3</a:t>
            </a:r>
          </a:p>
          <a:p>
            <a:pPr lvl="1"/>
            <a:r>
              <a:rPr lang="en-US" sz="2000" dirty="0"/>
              <a:t>Write this on Page 33</a:t>
            </a:r>
          </a:p>
          <a:p>
            <a:endParaRPr lang="en-US" sz="2400" dirty="0"/>
          </a:p>
          <a:p>
            <a:endParaRPr lang="en-US" sz="2400" dirty="0"/>
          </a:p>
          <a:p>
            <a:pPr marL="0" indent="0">
              <a:buNone/>
            </a:pPr>
            <a:endParaRPr lang="en-US" sz="2400" dirty="0"/>
          </a:p>
          <a:p>
            <a:r>
              <a:rPr lang="en-US" sz="2000" dirty="0"/>
              <a:t>Sketch your box plot - horizontally -  on </a:t>
            </a:r>
            <a:r>
              <a:rPr lang="en-US" sz="2000" b="1" dirty="0"/>
              <a:t>Page 30</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6A6499D9-E6D9-2E46-AF6E-0C8ED18EA4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41898" y="1475241"/>
            <a:ext cx="3355145" cy="4038600"/>
          </a:xfrm>
          <a:prstGeom prst="rect">
            <a:avLst/>
          </a:prstGeom>
        </p:spPr>
      </p:pic>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sz="2000" dirty="0"/>
              <a:t>Terms like “average” (or mean), “most common” (mode), or “middle” (median) show up in the news.</a:t>
            </a:r>
          </a:p>
          <a:p>
            <a:endParaRPr lang="en-US" sz="2000" dirty="0"/>
          </a:p>
          <a:p>
            <a:r>
              <a:rPr lang="en-US" sz="2000" dirty="0"/>
              <a:t>But they </a:t>
            </a:r>
            <a:r>
              <a:rPr lang="en-US" sz="2000" i="1" dirty="0"/>
              <a:t>don’t mean the same thing</a:t>
            </a:r>
            <a:r>
              <a:rPr lang="en-US" sz="2000" dirty="0"/>
              <a:t>, and can easily be abused to trick the reader into drawing a faulty conclusion.</a:t>
            </a:r>
          </a:p>
          <a:p>
            <a:pPr marL="0" indent="0">
              <a:buNone/>
            </a:pPr>
            <a:endParaRPr lang="en-US" sz="2000" dirty="0"/>
          </a:p>
          <a:p>
            <a:r>
              <a:rPr lang="en-US" sz="2000" dirty="0"/>
              <a:t>Complete </a:t>
            </a:r>
            <a:r>
              <a:rPr lang="en-US" sz="2000" b="1" dirty="0"/>
              <a:t>Page 31</a:t>
            </a:r>
            <a:r>
              <a:rPr lang="en-US" sz="2000" dirty="0"/>
              <a:t>, and refute the misleading claims at the bottom!</a:t>
            </a:r>
          </a:p>
          <a:p>
            <a:pPr>
              <a:lnSpc>
                <a:spcPct val="200000"/>
              </a:lnSpc>
            </a:pPr>
            <a:r>
              <a:rPr lang="en-US" sz="2000" dirty="0"/>
              <a:t>Connecting box-plots to histograms: complete </a:t>
            </a:r>
            <a:r>
              <a:rPr lang="en-US" sz="2000" b="1" dirty="0"/>
              <a:t>Page 32</a:t>
            </a:r>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BE68E036-C450-C34D-9023-2D90A671A7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408859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33</a:t>
            </a:r>
          </a:p>
          <a:p>
            <a:pPr marL="342900" indent="-342900" eaLnBrk="1" hangingPunct="1">
              <a:spcAft>
                <a:spcPts val="1800"/>
              </a:spcAft>
              <a:buClr>
                <a:srgbClr val="4C4C4C"/>
              </a:buClr>
              <a:buSzTx/>
            </a:pPr>
            <a:endParaRPr lang="en-US" sz="2400"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34</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6614855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 on one line, or split: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spcBef>
                <a:spcPts val="0"/>
              </a:spcBef>
              <a:buNone/>
            </a:pPr>
            <a:endParaRPr lang="en-US" sz="1800" dirty="0">
              <a:solidFill>
                <a:schemeClr val="accent1"/>
              </a:solidFill>
              <a:latin typeface="Courier New" charset="0"/>
              <a:ea typeface="Courier New" charset="0"/>
              <a:cs typeface="Courier New" charset="0"/>
            </a:endParaRPr>
          </a:p>
          <a:p>
            <a:pPr>
              <a:spcBef>
                <a:spcPts val="0"/>
              </a:spcBef>
            </a:pPr>
            <a:r>
              <a:rPr lang="en-US" sz="2400" dirty="0">
                <a:solidFill>
                  <a:schemeClr val="bg1"/>
                </a:solidFill>
                <a:latin typeface="Helvetica" charset="0"/>
                <a:ea typeface="Helvetica" charset="0"/>
                <a:cs typeface="Helvetica" charset="0"/>
              </a:rPr>
              <a:t>Complete </a:t>
            </a:r>
            <a:r>
              <a:rPr lang="en-US" sz="2400" b="1" dirty="0">
                <a:solidFill>
                  <a:schemeClr val="bg1"/>
                </a:solidFill>
                <a:latin typeface="Helvetica" charset="0"/>
                <a:ea typeface="Helvetica" charset="0"/>
                <a:cs typeface="Helvetica" charset="0"/>
              </a:rPr>
              <a:t>Page 36</a:t>
            </a:r>
          </a:p>
          <a:p>
            <a:pPr>
              <a:spcBef>
                <a:spcPts val="0"/>
              </a:spcBef>
            </a:pPr>
            <a:endParaRPr lang="en-US" sz="2400" b="1" dirty="0">
              <a:solidFill>
                <a:schemeClr val="bg1"/>
              </a:solidFill>
              <a:latin typeface="Helvetica" charset="0"/>
              <a:ea typeface="Helvetica" charset="0"/>
              <a:cs typeface="Helvetica" charset="0"/>
            </a:endParaRPr>
          </a:p>
          <a:p>
            <a:pPr>
              <a:spcBef>
                <a:spcPts val="0"/>
              </a:spcBef>
            </a:pPr>
            <a:r>
              <a:rPr lang="en-US" sz="2400" dirty="0">
                <a:solidFill>
                  <a:schemeClr val="bg1"/>
                </a:solidFill>
                <a:latin typeface="Helvetica" charset="0"/>
                <a:ea typeface="Courier New" charset="0"/>
                <a:cs typeface="Courier New" charset="0"/>
              </a:rPr>
              <a:t>Complete</a:t>
            </a:r>
            <a:r>
              <a:rPr lang="en-US" sz="2400" b="1" dirty="0">
                <a:solidFill>
                  <a:schemeClr val="bg1"/>
                </a:solidFill>
                <a:latin typeface="Helvetica" charset="0"/>
                <a:ea typeface="Courier New" charset="0"/>
                <a:cs typeface="Courier New" charset="0"/>
              </a:rPr>
              <a:t> Page 37</a:t>
            </a:r>
            <a:endParaRPr lang="en-US" sz="1400" b="1" dirty="0">
              <a:solidFill>
                <a:schemeClr val="accent1"/>
              </a:solidFill>
              <a:latin typeface="Courier New" charset="0"/>
              <a:ea typeface="Courier New" charset="0"/>
              <a:cs typeface="Courier New" charset="0"/>
            </a:endParaRPr>
          </a:p>
          <a:p>
            <a:pPr marL="0" indent="0">
              <a:spcBef>
                <a:spcPts val="0"/>
              </a:spcBef>
              <a:buNone/>
            </a:pPr>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3"/>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7467600" y="2933700"/>
            <a:ext cx="1524000" cy="685800"/>
          </a:xfrm>
          <a:prstGeom prst="wedgeRectCallout">
            <a:avLst>
              <a:gd name="adj1" fmla="val -42615"/>
              <a:gd name="adj2" fmla="val 8468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1" dirty="0">
                <a:solidFill>
                  <a:schemeClr val="tx1"/>
                </a:solidFill>
                <a:latin typeface="Helvetica" charset="0"/>
                <a:ea typeface="Helvetica" charset="0"/>
                <a:cs typeface="Helvetica" charset="0"/>
              </a:rPr>
              <a:t>Order matters!</a:t>
            </a:r>
            <a:endParaRPr lang="en-US" sz="2000"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1792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6B5C-94E5-2846-AC58-1EF0CA1EA873}"/>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9ADA89D2-DDBA-4342-9AD1-38FAD265DB2A}"/>
              </a:ext>
            </a:extLst>
          </p:cNvPr>
          <p:cNvSpPr>
            <a:spLocks noGrp="1"/>
          </p:cNvSpPr>
          <p:nvPr>
            <p:ph idx="1"/>
          </p:nvPr>
        </p:nvSpPr>
        <p:spPr/>
        <p:txBody>
          <a:bodyPr/>
          <a:lstStyle/>
          <a:p>
            <a:r>
              <a:rPr lang="en-US" dirty="0"/>
              <a:t>Data Scientists are good people who like to help each other out.</a:t>
            </a:r>
          </a:p>
          <a:p>
            <a:endParaRPr lang="en-US" dirty="0"/>
          </a:p>
          <a:p>
            <a:r>
              <a:rPr lang="en-US" dirty="0"/>
              <a:t>But how do you know if you can </a:t>
            </a:r>
            <a:r>
              <a:rPr lang="en-US" i="1" dirty="0"/>
              <a:t>trust</a:t>
            </a:r>
            <a:r>
              <a:rPr lang="en-US" dirty="0"/>
              <a:t> someone else’s code? (Especially if you can’t see it…)</a:t>
            </a:r>
          </a:p>
          <a:p>
            <a:endParaRPr lang="en-US" i="1" dirty="0"/>
          </a:p>
          <a:p>
            <a:pPr marL="0" indent="0">
              <a:buNone/>
            </a:pPr>
            <a:r>
              <a:rPr lang="en-US" sz="1800" dirty="0">
                <a:solidFill>
                  <a:schemeClr val="accent1"/>
                </a:solidFill>
                <a:latin typeface="Courier" pitchFamily="2" charset="0"/>
              </a:rPr>
              <a:t># fixed-cats :: (animals :: Table) </a:t>
            </a:r>
            <a:r>
              <a:rPr lang="en-US" sz="1800" dirty="0">
                <a:solidFill>
                  <a:schemeClr val="accent1"/>
                </a:solidFill>
                <a:latin typeface="Courier" pitchFamily="2" charset="0"/>
                <a:sym typeface="Wingdings" pitchFamily="2" charset="2"/>
              </a:rPr>
              <a:t></a:t>
            </a:r>
            <a:r>
              <a:rPr lang="en-US" sz="1800" dirty="0">
                <a:solidFill>
                  <a:schemeClr val="accent1"/>
                </a:solidFill>
                <a:latin typeface="Courier" pitchFamily="2" charset="0"/>
              </a:rPr>
              <a:t> Table</a:t>
            </a:r>
          </a:p>
          <a:p>
            <a:pPr marL="0" indent="0">
              <a:buNone/>
            </a:pPr>
            <a:r>
              <a:rPr lang="en-US" sz="1800" dirty="0">
                <a:solidFill>
                  <a:schemeClr val="accent1"/>
                </a:solidFill>
                <a:latin typeface="Courier" pitchFamily="2" charset="0"/>
              </a:rPr>
              <a:t># consumes a table of animals, produces a one containing </a:t>
            </a:r>
            <a:r>
              <a:rPr lang="en-US" sz="1800" i="1" dirty="0">
                <a:solidFill>
                  <a:schemeClr val="accent1"/>
                </a:solidFill>
                <a:latin typeface="Courier" pitchFamily="2" charset="0"/>
              </a:rPr>
              <a:t>only</a:t>
            </a:r>
            <a:endParaRPr lang="en-US" sz="1800" dirty="0">
              <a:solidFill>
                <a:schemeClr val="accent1"/>
              </a:solidFill>
              <a:latin typeface="Courier" pitchFamily="2" charset="0"/>
            </a:endParaRPr>
          </a:p>
          <a:p>
            <a:pPr marL="0" indent="0">
              <a:buNone/>
            </a:pPr>
            <a:r>
              <a:rPr lang="en-US" sz="1800" dirty="0">
                <a:solidFill>
                  <a:schemeClr val="accent1"/>
                </a:solidFill>
                <a:latin typeface="Courier" pitchFamily="2" charset="0"/>
              </a:rPr>
              <a:t># cats that have been fixed, sorted from youngest-to-oldest</a:t>
            </a:r>
          </a:p>
        </p:txBody>
      </p:sp>
      <p:sp>
        <p:nvSpPr>
          <p:cNvPr id="4" name="Footer Placeholder 3">
            <a:extLst>
              <a:ext uri="{FF2B5EF4-FFF2-40B4-BE49-F238E27FC236}">
                <a16:creationId xmlns:a16="http://schemas.microsoft.com/office/drawing/2014/main" id="{1B0C55AE-09F3-EC44-B37C-0C98E366E9C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264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Complete </a:t>
            </a:r>
            <a:r>
              <a:rPr lang="en-US" b="1" dirty="0"/>
              <a:t>Pages 39 and 40</a:t>
            </a:r>
          </a:p>
          <a:p>
            <a:endParaRPr lang="en-US" b="1" dirty="0"/>
          </a:p>
          <a:p>
            <a:r>
              <a:rPr lang="en-US" dirty="0"/>
              <a:t>Open the </a:t>
            </a:r>
            <a:r>
              <a:rPr lang="en-US" dirty="0">
                <a:hlinkClick r:id="rId2"/>
              </a:rPr>
              <a:t>“Trust, but Verify” Starter file</a:t>
            </a:r>
            <a:endParaRPr lang="en-US" dirty="0"/>
          </a:p>
          <a:p>
            <a:r>
              <a:rPr lang="en-US" dirty="0"/>
              <a:t>Save a copy, and click “Run”</a:t>
            </a:r>
          </a:p>
          <a:p>
            <a:endParaRPr lang="en-US" dirty="0"/>
          </a:p>
          <a:p>
            <a:r>
              <a:rPr lang="en-US" dirty="0">
                <a:latin typeface="Courier" pitchFamily="2" charset="0"/>
              </a:rPr>
              <a:t>verify1 </a:t>
            </a:r>
            <a:r>
              <a:rPr lang="en-US" dirty="0">
                <a:latin typeface="Arial" panose="020B0604020202020204" pitchFamily="34" charset="0"/>
                <a:cs typeface="Arial" panose="020B0604020202020204" pitchFamily="34" charset="0"/>
              </a:rPr>
              <a:t>and verify</a:t>
            </a:r>
            <a:r>
              <a:rPr lang="en-US" dirty="0">
                <a:latin typeface="Courier" pitchFamily="2" charset="0"/>
                <a:cs typeface="Arial" panose="020B0604020202020204" pitchFamily="34" charset="0"/>
              </a:rPr>
              <a:t>2</a:t>
            </a:r>
            <a:r>
              <a:rPr lang="en-US" dirty="0">
                <a:latin typeface="Courier" pitchFamily="2" charset="0"/>
              </a:rPr>
              <a:t> </a:t>
            </a:r>
            <a:r>
              <a:rPr lang="en-US" dirty="0"/>
              <a:t>are your verification tables</a:t>
            </a:r>
          </a:p>
          <a:p>
            <a:r>
              <a:rPr lang="en-US" dirty="0"/>
              <a:t>Build the verification tables you wrote down, and figure out which functions are right!</a:t>
            </a:r>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27560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Matters</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Verification tables are how we </a:t>
            </a:r>
            <a:r>
              <a:rPr lang="en-US" i="1" dirty="0"/>
              <a:t>check our work.</a:t>
            </a:r>
          </a:p>
          <a:p>
            <a:endParaRPr lang="en-US" dirty="0"/>
          </a:p>
          <a:p>
            <a:r>
              <a:rPr lang="en-US" dirty="0"/>
              <a:t>A mistake in a program can cost billions, or harm millions of people. (Austerity problem)</a:t>
            </a:r>
          </a:p>
          <a:p>
            <a:endParaRPr lang="en-US" dirty="0"/>
          </a:p>
          <a:p>
            <a:r>
              <a:rPr lang="en-US" dirty="0"/>
              <a:t>Machine learning uses data to “train” machines to…</a:t>
            </a:r>
          </a:p>
          <a:p>
            <a:pPr lvl="1"/>
            <a:r>
              <a:rPr lang="en-US" dirty="0">
                <a:hlinkClick r:id="rId2"/>
              </a:rPr>
              <a:t>Create chat bots</a:t>
            </a:r>
            <a:endParaRPr lang="en-US" dirty="0"/>
          </a:p>
          <a:p>
            <a:pPr lvl="1"/>
            <a:r>
              <a:rPr lang="en-US" dirty="0">
                <a:hlinkClick r:id="rId3"/>
              </a:rPr>
              <a:t>Drive cars</a:t>
            </a:r>
            <a:endParaRPr lang="en-US" dirty="0"/>
          </a:p>
          <a:p>
            <a:pPr lvl="1" algn="just"/>
            <a:r>
              <a:rPr lang="en-US" dirty="0">
                <a:hlinkClick r:id="rId4"/>
              </a:rPr>
              <a:t>Identify criminals</a:t>
            </a:r>
            <a:endParaRPr lang="en-US" dirty="0"/>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9A5F2372-0B39-B641-B7F6-3F737B49CB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7600" y="5336432"/>
            <a:ext cx="1524000" cy="1224643"/>
          </a:xfrm>
          <a:prstGeom prst="rect">
            <a:avLst/>
          </a:prstGeom>
        </p:spPr>
      </p:pic>
    </p:spTree>
    <p:extLst>
      <p:ext uri="{BB962C8B-B14F-4D97-AF65-F5344CB8AC3E}">
        <p14:creationId xmlns:p14="http://schemas.microsoft.com/office/powerpoint/2010/main" val="89632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40</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5259873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92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get </a:t>
            </a:r>
          </a:p>
          <a:p>
            <a:pPr algn="r"/>
            <a:r>
              <a:rPr lang="en-US" sz="3600" b="1" i="1" dirty="0"/>
              <a:t>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a:t>
            </a:r>
            <a:r>
              <a:rPr lang="en-US" sz="2000" b="1" dirty="0">
                <a:latin typeface="Arial" charset="0"/>
                <a:ea typeface="Arial" charset="0"/>
                <a:cs typeface="Arial" charset="0"/>
              </a:rPr>
              <a:t>Page 42</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a:t>
            </a:r>
            <a:r>
              <a:rPr lang="en-US" altLang="en-US" sz="2400" b="1" dirty="0">
                <a:latin typeface="Arial" charset="0"/>
                <a:ea typeface="Arial" charset="0"/>
                <a:cs typeface="Arial" charset="0"/>
              </a:rPr>
              <a:t>Page 43</a:t>
            </a:r>
            <a:r>
              <a:rPr lang="en-US" altLang="en-US" sz="2400" dirty="0">
                <a:latin typeface="Arial" charset="0"/>
                <a:ea typeface="Arial" charset="0"/>
                <a:cs typeface="Arial" charset="0"/>
              </a:rPr>
              <a:t>.</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384721"/>
          </a:xfrm>
          <a:prstGeom prst="rect">
            <a:avLst/>
          </a:prstGeom>
          <a:noFill/>
        </p:spPr>
        <p:txBody>
          <a:bodyPr wrap="square" rtlCol="0">
            <a:spAutoFit/>
          </a:bodyPr>
          <a:lstStyle/>
          <a:p>
            <a:r>
              <a:rPr lang="en-US" sz="1900" spc="-15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xs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ys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a:solidFill>
                  <a:schemeClr val="accent1"/>
                </a:solidFill>
                <a:latin typeface="Courier New" charset="0"/>
                <a:ea typeface="Courier New" charset="0"/>
                <a:cs typeface="Courier New" charset="0"/>
                <a:sym typeface="Wingdings"/>
              </a:rPr>
              <a:t> </a:t>
            </a:r>
            <a:r>
              <a:rPr lang="en-US" sz="1900" spc="-150" dirty="0" err="1">
                <a:solidFill>
                  <a:schemeClr val="accent1"/>
                </a:solidFill>
                <a:latin typeface="Courier New" charset="0"/>
                <a:ea typeface="Courier New" charset="0"/>
                <a:cs typeface="Courier New" charset="0"/>
              </a:rPr>
              <a:t>Img</a:t>
            </a:r>
            <a:endParaRPr lang="en-US" sz="19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scatter-plot for age v. weeks, using names as the labels</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486400"/>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428929"/>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Complete </a:t>
            </a:r>
            <a:r>
              <a:rPr lang="en-US" b="1" dirty="0">
                <a:solidFill>
                  <a:schemeClr val="bg1"/>
                </a:solidFill>
              </a:rPr>
              <a:t>Page 44</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EB7F6A-0F35-D043-BCB9-4F536441487A}"/>
              </a:ext>
            </a:extLst>
          </p:cNvPr>
          <p:cNvPicPr>
            <a:picLocks noChangeAspect="1"/>
          </p:cNvPicPr>
          <p:nvPr/>
        </p:nvPicPr>
        <p:blipFill>
          <a:blip r:embed="rId2"/>
          <a:stretch>
            <a:fillRect/>
          </a:stretch>
        </p:blipFill>
        <p:spPr>
          <a:xfrm>
            <a:off x="304800" y="2321859"/>
            <a:ext cx="3721100" cy="2861375"/>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Subsets and Correlations</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BD5A629A-5A92-B048-AB67-95D79FE5CA3D}"/>
              </a:ext>
            </a:extLst>
          </p:cNvPr>
          <p:cNvPicPr>
            <a:picLocks noChangeAspect="1"/>
          </p:cNvPicPr>
          <p:nvPr/>
        </p:nvPicPr>
        <p:blipFill rotWithShape="1">
          <a:blip r:embed="rId3"/>
          <a:srcRect l="3514" r="5125"/>
          <a:stretch/>
        </p:blipFill>
        <p:spPr>
          <a:xfrm>
            <a:off x="5006051" y="2321859"/>
            <a:ext cx="3962400" cy="2828511"/>
          </a:xfrm>
          <a:prstGeom prst="rect">
            <a:avLst/>
          </a:prstGeom>
        </p:spPr>
      </p:pic>
      <p:grpSp>
        <p:nvGrpSpPr>
          <p:cNvPr id="16" name="Group 15">
            <a:extLst>
              <a:ext uri="{FF2B5EF4-FFF2-40B4-BE49-F238E27FC236}">
                <a16:creationId xmlns:a16="http://schemas.microsoft.com/office/drawing/2014/main" id="{8F9E6F04-7B82-9241-BBCB-804326CA02AD}"/>
              </a:ext>
            </a:extLst>
          </p:cNvPr>
          <p:cNvGrpSpPr/>
          <p:nvPr/>
        </p:nvGrpSpPr>
        <p:grpSpPr>
          <a:xfrm>
            <a:off x="1187535" y="5305818"/>
            <a:ext cx="6921330" cy="713982"/>
            <a:chOff x="920835" y="2205381"/>
            <a:chExt cx="6921330" cy="713982"/>
          </a:xfrm>
        </p:grpSpPr>
        <p:sp>
          <p:nvSpPr>
            <p:cNvPr id="4" name="TextBox 3"/>
            <p:cNvSpPr txBox="1"/>
            <p:nvPr/>
          </p:nvSpPr>
          <p:spPr>
            <a:xfrm>
              <a:off x="920835" y="2211477"/>
              <a:ext cx="1898565" cy="707886"/>
            </a:xfrm>
            <a:prstGeom prst="rect">
              <a:avLst/>
            </a:prstGeom>
            <a:noFill/>
          </p:spPr>
          <p:txBody>
            <a:bodyPr wrap="square" rtlCol="0">
              <a:spAutoFit/>
            </a:bodyPr>
            <a:lstStyle/>
            <a:p>
              <a:pPr algn="ctr"/>
              <a:r>
                <a:rPr lang="en-US" sz="2000" dirty="0">
                  <a:solidFill>
                    <a:schemeClr val="bg1"/>
                  </a:solidFill>
                </a:rPr>
                <a:t>Age v. Pounds, all animals</a:t>
              </a:r>
            </a:p>
          </p:txBody>
        </p:sp>
        <p:sp>
          <p:nvSpPr>
            <p:cNvPr id="15" name="TextBox 14">
              <a:extLst>
                <a:ext uri="{FF2B5EF4-FFF2-40B4-BE49-F238E27FC236}">
                  <a16:creationId xmlns:a16="http://schemas.microsoft.com/office/drawing/2014/main" id="{F79ED069-8BF2-944D-96E6-340585063D83}"/>
                </a:ext>
              </a:extLst>
            </p:cNvPr>
            <p:cNvSpPr txBox="1"/>
            <p:nvPr/>
          </p:nvSpPr>
          <p:spPr>
            <a:xfrm>
              <a:off x="5943600" y="2205381"/>
              <a:ext cx="1898565" cy="707886"/>
            </a:xfrm>
            <a:prstGeom prst="rect">
              <a:avLst/>
            </a:prstGeom>
            <a:noFill/>
          </p:spPr>
          <p:txBody>
            <a:bodyPr wrap="square" rtlCol="0">
              <a:spAutoFit/>
            </a:bodyPr>
            <a:lstStyle/>
            <a:p>
              <a:pPr algn="ctr"/>
              <a:r>
                <a:rPr lang="en-US" sz="2000" dirty="0">
                  <a:solidFill>
                    <a:schemeClr val="bg1"/>
                  </a:solidFill>
                </a:rPr>
                <a:t>Age v. Pounds, only dogs</a:t>
              </a:r>
            </a:p>
          </p:txBody>
        </p:sp>
      </p:grpSp>
      <p:grpSp>
        <p:nvGrpSpPr>
          <p:cNvPr id="20" name="Group 19">
            <a:extLst>
              <a:ext uri="{FF2B5EF4-FFF2-40B4-BE49-F238E27FC236}">
                <a16:creationId xmlns:a16="http://schemas.microsoft.com/office/drawing/2014/main" id="{A166C36B-6FB9-3844-8149-DEF0CFDC1D68}"/>
              </a:ext>
            </a:extLst>
          </p:cNvPr>
          <p:cNvGrpSpPr/>
          <p:nvPr/>
        </p:nvGrpSpPr>
        <p:grpSpPr>
          <a:xfrm>
            <a:off x="862474" y="4469799"/>
            <a:ext cx="3115166" cy="439022"/>
            <a:chOff x="862474" y="5199778"/>
            <a:chExt cx="3115166" cy="439022"/>
          </a:xfrm>
        </p:grpSpPr>
        <p:sp>
          <p:nvSpPr>
            <p:cNvPr id="17" name="Oval 16">
              <a:extLst>
                <a:ext uri="{FF2B5EF4-FFF2-40B4-BE49-F238E27FC236}">
                  <a16:creationId xmlns:a16="http://schemas.microsoft.com/office/drawing/2014/main" id="{AF4BB949-7C57-4347-885F-A2E171C970D5}"/>
                </a:ext>
              </a:extLst>
            </p:cNvPr>
            <p:cNvSpPr/>
            <p:nvPr/>
          </p:nvSpPr>
          <p:spPr>
            <a:xfrm>
              <a:off x="3672840" y="5230368"/>
              <a:ext cx="30480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Oval 17">
              <a:extLst>
                <a:ext uri="{FF2B5EF4-FFF2-40B4-BE49-F238E27FC236}">
                  <a16:creationId xmlns:a16="http://schemas.microsoft.com/office/drawing/2014/main" id="{DEEF65B0-D2A4-EC4A-B966-76148CA45371}"/>
                </a:ext>
              </a:extLst>
            </p:cNvPr>
            <p:cNvSpPr/>
            <p:nvPr/>
          </p:nvSpPr>
          <p:spPr>
            <a:xfrm>
              <a:off x="1684020" y="5230368"/>
              <a:ext cx="601980" cy="3048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9" name="Oval 18">
              <a:extLst>
                <a:ext uri="{FF2B5EF4-FFF2-40B4-BE49-F238E27FC236}">
                  <a16:creationId xmlns:a16="http://schemas.microsoft.com/office/drawing/2014/main" id="{3FFD4711-B5B5-5248-BF5E-A7596641CDCA}"/>
                </a:ext>
              </a:extLst>
            </p:cNvPr>
            <p:cNvSpPr/>
            <p:nvPr/>
          </p:nvSpPr>
          <p:spPr>
            <a:xfrm>
              <a:off x="862474" y="5199778"/>
              <a:ext cx="661525" cy="43902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21" name="TextBox 20">
            <a:extLst>
              <a:ext uri="{FF2B5EF4-FFF2-40B4-BE49-F238E27FC236}">
                <a16:creationId xmlns:a16="http://schemas.microsoft.com/office/drawing/2014/main" id="{F69B07B5-F13A-424B-AF1C-D99588BCCBE8}"/>
              </a:ext>
            </a:extLst>
          </p:cNvPr>
          <p:cNvSpPr txBox="1"/>
          <p:nvPr/>
        </p:nvSpPr>
        <p:spPr>
          <a:xfrm>
            <a:off x="2641461" y="1704746"/>
            <a:ext cx="4729180" cy="461665"/>
          </a:xfrm>
          <a:prstGeom prst="rect">
            <a:avLst/>
          </a:prstGeom>
          <a:noFill/>
        </p:spPr>
        <p:txBody>
          <a:bodyPr wrap="none" rtlCol="0">
            <a:spAutoFit/>
          </a:bodyPr>
          <a:lstStyle/>
          <a:p>
            <a:r>
              <a:rPr lang="en-US" b="1" dirty="0">
                <a:solidFill>
                  <a:schemeClr val="bg1"/>
                </a:solidFill>
              </a:rPr>
              <a:t>Which Correlation is Stronger?</a:t>
            </a:r>
          </a:p>
        </p:txBody>
      </p:sp>
    </p:spTree>
    <p:extLst>
      <p:ext uri="{BB962C8B-B14F-4D97-AF65-F5344CB8AC3E}">
        <p14:creationId xmlns:p14="http://schemas.microsoft.com/office/powerpoint/2010/main" val="90950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a:t>
            </a:r>
            <a:r>
              <a:rPr lang="en-US" b="1" dirty="0"/>
              <a:t>Page 45</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4BEA-1550-EF4C-9CFF-2F6EF602537C}"/>
              </a:ext>
            </a:extLst>
          </p:cNvPr>
          <p:cNvSpPr>
            <a:spLocks noGrp="1"/>
          </p:cNvSpPr>
          <p:nvPr>
            <p:ph type="title"/>
          </p:nvPr>
        </p:nvSpPr>
        <p:spPr/>
        <p:txBody>
          <a:bodyPr/>
          <a:lstStyle/>
          <a:p>
            <a:r>
              <a:rPr lang="en-US" dirty="0"/>
              <a:t>What’s on your mind?</a:t>
            </a:r>
          </a:p>
        </p:txBody>
      </p:sp>
      <p:sp>
        <p:nvSpPr>
          <p:cNvPr id="3" name="Content Placeholder 2">
            <a:extLst>
              <a:ext uri="{FF2B5EF4-FFF2-40B4-BE49-F238E27FC236}">
                <a16:creationId xmlns:a16="http://schemas.microsoft.com/office/drawing/2014/main" id="{A68560B2-E92C-5242-ADE2-04CE8DB0AC7A}"/>
              </a:ext>
            </a:extLst>
          </p:cNvPr>
          <p:cNvSpPr>
            <a:spLocks noGrp="1"/>
          </p:cNvSpPr>
          <p:nvPr>
            <p:ph idx="1"/>
          </p:nvPr>
        </p:nvSpPr>
        <p:spPr/>
        <p:txBody>
          <a:bodyPr/>
          <a:lstStyle/>
          <a:p>
            <a:r>
              <a:rPr lang="en-US" dirty="0"/>
              <a:t>Take a minute to jot down notes, questions, or ideas you have on </a:t>
            </a:r>
            <a:r>
              <a:rPr lang="en-US" b="1" dirty="0"/>
              <a:t>Page 46</a:t>
            </a:r>
            <a:endParaRPr lang="en-US" dirty="0"/>
          </a:p>
        </p:txBody>
      </p:sp>
      <p:sp>
        <p:nvSpPr>
          <p:cNvPr id="4" name="Footer Placeholder 3">
            <a:extLst>
              <a:ext uri="{FF2B5EF4-FFF2-40B4-BE49-F238E27FC236}">
                <a16:creationId xmlns:a16="http://schemas.microsoft.com/office/drawing/2014/main" id="{DA93E7C9-EDCF-6140-8824-C72007B7686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8652325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4" y="1676400"/>
            <a:ext cx="5132248" cy="4647426"/>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hlinkClick r:id="rId3"/>
              </a:rPr>
              <a:t>Playing with predictors</a:t>
            </a:r>
            <a:endParaRPr lang="en-US" dirty="0">
              <a:solidFill>
                <a:schemeClr val="bg1"/>
              </a:solidFill>
            </a:endParaRPr>
          </a:p>
          <a:p>
            <a:pPr marL="800100" lvl="1" indent="-342900">
              <a:buFont typeface="Arial" charset="0"/>
              <a:buChar char="•"/>
            </a:pPr>
            <a:r>
              <a:rPr lang="en-US" sz="2000" dirty="0">
                <a:solidFill>
                  <a:schemeClr val="bg1"/>
                </a:solidFill>
              </a:rPr>
              <a:t>Move point </a:t>
            </a:r>
            <a:r>
              <a:rPr lang="en-US" sz="2000" b="1" dirty="0">
                <a:solidFill>
                  <a:srgbClr val="0070C0"/>
                </a:solidFill>
              </a:rPr>
              <a:t>P</a:t>
            </a:r>
          </a:p>
          <a:p>
            <a:pPr marL="800100" lvl="1" indent="-342900">
              <a:buFont typeface="Arial" charset="0"/>
              <a:buChar char="•"/>
            </a:pPr>
            <a:r>
              <a:rPr lang="en-US" sz="2000" dirty="0">
                <a:solidFill>
                  <a:schemeClr val="bg1"/>
                </a:solidFill>
              </a:rPr>
              <a:t>What happens to the line?</a:t>
            </a:r>
          </a:p>
          <a:p>
            <a:pPr marL="800100" lvl="1" indent="-342900">
              <a:buFont typeface="Arial" charset="0"/>
              <a:buChar char="•"/>
            </a:pPr>
            <a:r>
              <a:rPr lang="en-US" sz="2000" dirty="0">
                <a:solidFill>
                  <a:schemeClr val="bg1"/>
                </a:solidFill>
              </a:rPr>
              <a:t>What does the line’s slope mean?</a:t>
            </a:r>
          </a:p>
          <a:p>
            <a:pPr marL="800100" lvl="1" indent="-342900">
              <a:buFont typeface="Arial" charset="0"/>
              <a:buChar char="•"/>
            </a:pPr>
            <a:r>
              <a:rPr lang="en-US" sz="2000" dirty="0">
                <a:solidFill>
                  <a:schemeClr val="bg1"/>
                </a:solidFill>
              </a:rPr>
              <a:t>What does “r = …” mean?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a:t>
            </a:r>
            <a:r>
              <a:rPr lang="en-US" b="1" dirty="0">
                <a:solidFill>
                  <a:schemeClr val="bg1"/>
                </a:solidFill>
              </a:rPr>
              <a:t>Page 48</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562600" y="2286000"/>
            <a:ext cx="3044644" cy="2667000"/>
            <a:chOff x="4495800" y="2001795"/>
            <a:chExt cx="4114800" cy="3604419"/>
          </a:xfrm>
        </p:grpSpPr>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8" end="8"/>
                                            </p:txEl>
                                          </p:spTgt>
                                        </p:tgtEl>
                                        <p:attrNameLst>
                                          <p:attrName>style.visibility</p:attrName>
                                        </p:attrNameLst>
                                      </p:cBhvr>
                                      <p:to>
                                        <p:strVal val="visible"/>
                                      </p:to>
                                    </p:set>
                                    <p:animEffect transition="in" filter="fade">
                                      <p:cBhvr>
                                        <p:cTn id="12" dur="500"/>
                                        <p:tgtEl>
                                          <p:spTgt spid="4">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0" end="10"/>
                                            </p:txEl>
                                          </p:spTgt>
                                        </p:tgtEl>
                                        <p:attrNameLst>
                                          <p:attrName>style.visibility</p:attrName>
                                        </p:attrNameLst>
                                      </p:cBhvr>
                                      <p:to>
                                        <p:strVal val="visible"/>
                                      </p:to>
                                    </p:set>
                                    <p:animEffect transition="in" filter="fade">
                                      <p:cBhvr>
                                        <p:cTn id="4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415498"/>
          </a:xfrm>
          <a:prstGeom prst="rect">
            <a:avLst/>
          </a:prstGeom>
          <a:noFill/>
        </p:spPr>
        <p:txBody>
          <a:bodyPr wrap="square" rtlCol="0">
            <a:spAutoFit/>
          </a:bodyPr>
          <a:lstStyle/>
          <a:p>
            <a:pPr algn="ct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lr</a:t>
            </a:r>
            <a:r>
              <a:rPr lang="en-US" sz="2100" spc="-150" dirty="0">
                <a:solidFill>
                  <a:schemeClr val="accent1"/>
                </a:solidFill>
                <a:latin typeface="Courier New" charset="0"/>
                <a:ea typeface="Courier New" charset="0"/>
                <a:cs typeface="Courier New" charset="0"/>
              </a:rPr>
              <a:t>-plot</a:t>
            </a:r>
            <a:r>
              <a:rPr lang="en-US" sz="2100" spc="-600" dirty="0">
                <a:solidFill>
                  <a:schemeClr val="accent1"/>
                </a:solidFill>
                <a:latin typeface="Courier New" charset="0"/>
                <a:ea typeface="Courier New" charset="0"/>
                <a:cs typeface="Courier New" charset="0"/>
              </a:rPr>
              <a:t> :: ( </a:t>
            </a:r>
            <a:r>
              <a:rPr lang="en-US" sz="2100" spc="-150" dirty="0">
                <a:solidFill>
                  <a:schemeClr val="accent1"/>
                </a:solidFill>
                <a:latin typeface="Courier New" charset="0"/>
                <a:ea typeface="Courier New" charset="0"/>
                <a:cs typeface="Courier New" charset="0"/>
              </a:rPr>
              <a:t>t</a:t>
            </a:r>
            <a:r>
              <a:rPr lang="en-US" sz="2100" spc="-60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rPr>
              <a:t> Table, labels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xs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ys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sym typeface="Wingdings"/>
              </a:rPr>
              <a:t></a:t>
            </a:r>
            <a:r>
              <a:rPr lang="en-US" sz="2100" spc="-150" dirty="0" err="1">
                <a:solidFill>
                  <a:schemeClr val="accent1"/>
                </a:solidFill>
                <a:latin typeface="Courier New" charset="0"/>
                <a:ea typeface="Courier New" charset="0"/>
                <a:cs typeface="Courier New" charset="0"/>
              </a:rPr>
              <a:t>Img</a:t>
            </a:r>
            <a:endParaRPr lang="en-US" sz="2100" spc="-150" dirty="0">
              <a:solidFill>
                <a:schemeClr val="accent1"/>
              </a:solidFill>
              <a:latin typeface="Courier New" charset="0"/>
              <a:ea typeface="Courier New" charset="0"/>
              <a:cs typeface="Courier New" charset="0"/>
            </a:endParaRPr>
          </a:p>
        </p:txBody>
      </p:sp>
      <p:pic>
        <p:nvPicPr>
          <p:cNvPr id="6" name="Picture 5">
            <a:extLst>
              <a:ext uri="{FF2B5EF4-FFF2-40B4-BE49-F238E27FC236}">
                <a16:creationId xmlns:a16="http://schemas.microsoft.com/office/drawing/2014/main" id="{4273264E-7F7A-5A4E-9713-4B5B50BCB154}"/>
              </a:ext>
            </a:extLst>
          </p:cNvPr>
          <p:cNvPicPr>
            <a:picLocks noChangeAspect="1"/>
          </p:cNvPicPr>
          <p:nvPr/>
        </p:nvPicPr>
        <p:blipFill>
          <a:blip r:embed="rId2"/>
          <a:stretch>
            <a:fillRect/>
          </a:stretch>
        </p:blipFill>
        <p:spPr>
          <a:xfrm>
            <a:off x="2514600" y="1064857"/>
            <a:ext cx="4875804" cy="4191000"/>
          </a:xfrm>
          <a:prstGeom prst="rect">
            <a:avLst/>
          </a:prstGeom>
        </p:spPr>
      </p:pic>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6" name="TextBox 5"/>
          <p:cNvSpPr txBox="1"/>
          <p:nvPr/>
        </p:nvSpPr>
        <p:spPr>
          <a:xfrm>
            <a:off x="304801" y="2252008"/>
            <a:ext cx="3505200"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
        <p:nvSpPr>
          <p:cNvPr id="7" name="Rectangle 6">
            <a:extLst>
              <a:ext uri="{FF2B5EF4-FFF2-40B4-BE49-F238E27FC236}">
                <a16:creationId xmlns:a16="http://schemas.microsoft.com/office/drawing/2014/main" id="{2993F88F-2AC6-574A-9FAA-03CF24E899CD}"/>
              </a:ext>
            </a:extLst>
          </p:cNvPr>
          <p:cNvSpPr/>
          <p:nvPr/>
        </p:nvSpPr>
        <p:spPr>
          <a:xfrm>
            <a:off x="2845405" y="3198168"/>
            <a:ext cx="3453189" cy="461665"/>
          </a:xfrm>
          <a:prstGeom prst="rect">
            <a:avLst/>
          </a:prstGeom>
        </p:spPr>
        <p:txBody>
          <a:bodyPr wrap="none">
            <a:spAutoFit/>
          </a:bodyPr>
          <a:lstStyle/>
          <a:p>
            <a:r>
              <a:rPr lang="en-US" dirty="0"/>
              <a:t>http://</a:t>
            </a:r>
            <a:r>
              <a:rPr lang="en-US" dirty="0" err="1"/>
              <a:t>bit.ly</a:t>
            </a:r>
            <a:r>
              <a:rPr lang="en-US" dirty="0"/>
              <a:t>/ExploreLR19</a:t>
            </a:r>
          </a:p>
        </p:txBody>
      </p:sp>
      <p:pic>
        <p:nvPicPr>
          <p:cNvPr id="9" name="Picture 8">
            <a:extLst>
              <a:ext uri="{FF2B5EF4-FFF2-40B4-BE49-F238E27FC236}">
                <a16:creationId xmlns:a16="http://schemas.microsoft.com/office/drawing/2014/main" id="{E22BE0B5-8D98-FC47-B572-313EFFD49BF7}"/>
              </a:ext>
            </a:extLst>
          </p:cNvPr>
          <p:cNvPicPr>
            <a:picLocks noChangeAspect="1"/>
          </p:cNvPicPr>
          <p:nvPr/>
        </p:nvPicPr>
        <p:blipFill>
          <a:blip r:embed="rId2"/>
          <a:stretch>
            <a:fillRect/>
          </a:stretch>
        </p:blipFill>
        <p:spPr>
          <a:xfrm>
            <a:off x="2667000" y="990600"/>
            <a:ext cx="6116918" cy="5257800"/>
          </a:xfrm>
          <a:prstGeom prst="rect">
            <a:avLst/>
          </a:prstGeom>
        </p:spPr>
      </p:pic>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69545</TotalTime>
  <Words>5544</Words>
  <Application>Microsoft Macintosh PowerPoint</Application>
  <PresentationFormat>On-screen Show (4:3)</PresentationFormat>
  <Paragraphs>918</Paragraphs>
  <Slides>111</Slides>
  <Notes>48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111</vt:i4>
      </vt:variant>
    </vt:vector>
  </HeadingPairs>
  <TitlesOfParts>
    <vt:vector size="123" baseType="lpstr">
      <vt:lpstr>ＭＳ Ｐゴシック</vt:lpstr>
      <vt:lpstr>Arial</vt:lpstr>
      <vt:lpstr>Century Gothic</vt:lpstr>
      <vt:lpstr>Courier</vt:lpstr>
      <vt:lpstr>Courier New</vt:lpstr>
      <vt:lpstr>Franklin Gothic Book</vt:lpstr>
      <vt:lpstr>Franklin Gothic Medium</vt:lpstr>
      <vt:lpstr>Helvetica</vt:lpstr>
      <vt:lpstr>Mangal</vt:lpstr>
      <vt:lpstr>Wingdings</vt:lpstr>
      <vt:lpstr>Wingdings 2</vt:lpstr>
      <vt:lpstr>Trek</vt:lpstr>
      <vt:lpstr>Have you finished the survey? bit.ly/BootstrapPrePD</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The Animals Dataset</vt:lpstr>
      <vt:lpstr>Categorical v. Quantitative</vt:lpstr>
      <vt:lpstr>Intro to Pyret</vt:lpstr>
      <vt:lpstr>Tables</vt:lpstr>
      <vt:lpstr>Datatypes in Pyret</vt:lpstr>
      <vt:lpstr>Values and Operators</vt:lpstr>
      <vt:lpstr>Error Messages</vt:lpstr>
      <vt:lpstr>Values and Operators (cont.)</vt:lpstr>
      <vt:lpstr>Functions in Pyret</vt:lpstr>
      <vt:lpstr>“What’s the Rule?”</vt:lpstr>
      <vt:lpstr>“What’s the Rule?”</vt:lpstr>
      <vt:lpstr>Back of your Book: Contracts!</vt:lpstr>
      <vt:lpstr>Can you make these images?</vt:lpstr>
      <vt:lpstr>Images from Tables!</vt:lpstr>
      <vt:lpstr>Functions over Tables</vt:lpstr>
      <vt:lpstr>What other displays are there?</vt:lpstr>
      <vt:lpstr>What’s on your mind?</vt:lpstr>
      <vt:lpstr>Unit 2</vt:lpstr>
      <vt:lpstr>Getting Started</vt:lpstr>
      <vt:lpstr>Question Types</vt:lpstr>
      <vt:lpstr>Question Types</vt:lpstr>
      <vt:lpstr>Row and Column Lookups</vt:lpstr>
      <vt:lpstr>Methods, Man</vt:lpstr>
      <vt:lpstr>The order-by method</vt:lpstr>
      <vt:lpstr>Defining Values</vt:lpstr>
      <vt:lpstr>Defining Values</vt:lpstr>
      <vt:lpstr>Filtering a Table</vt:lpstr>
      <vt:lpstr>Defining Lookup Functions (pg. 10)</vt:lpstr>
      <vt:lpstr>Defining Compute Functions (pg. 11)</vt:lpstr>
      <vt:lpstr>The Design Recipe in Your Classroom</vt:lpstr>
      <vt:lpstr>Why not just “go nuts”?</vt:lpstr>
      <vt:lpstr>More about Methods</vt:lpstr>
      <vt:lpstr>Methods, Man</vt:lpstr>
      <vt:lpstr>What’s on your mind?</vt:lpstr>
      <vt:lpstr>Unit 3</vt:lpstr>
      <vt:lpstr>Review</vt:lpstr>
      <vt:lpstr>Making Subsets</vt:lpstr>
      <vt:lpstr>Making Subsets</vt:lpstr>
      <vt:lpstr>Making Subsets</vt:lpstr>
      <vt:lpstr>Start with Subsets</vt:lpstr>
      <vt:lpstr>Which sample is best?</vt:lpstr>
      <vt:lpstr>Project: Choose Your Dataset!</vt:lpstr>
      <vt:lpstr>Exploring Your Dataset</vt:lpstr>
      <vt:lpstr>Exploring Your Dataset</vt:lpstr>
      <vt:lpstr>What’s on your mind?</vt:lpstr>
      <vt:lpstr>Unit 4</vt:lpstr>
      <vt:lpstr>Review</vt:lpstr>
      <vt:lpstr>“What’s a typical adoption time?”</vt:lpstr>
      <vt:lpstr>Not all bars are created equal…</vt:lpstr>
      <vt:lpstr>Histograms</vt:lpstr>
      <vt:lpstr>Histograms</vt:lpstr>
      <vt:lpstr>Histograms</vt:lpstr>
      <vt:lpstr>Bin Size</vt:lpstr>
      <vt:lpstr>Your Research</vt:lpstr>
      <vt:lpstr>What’s on your mind?</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Your Research</vt:lpstr>
      <vt:lpstr>What’s on your mind?</vt:lpstr>
      <vt:lpstr>Unit 6</vt:lpstr>
      <vt:lpstr>Methods, Man</vt:lpstr>
      <vt:lpstr>Trust, but verify…</vt:lpstr>
      <vt:lpstr>Trust, but verify…</vt:lpstr>
      <vt:lpstr>Trust Matters</vt:lpstr>
      <vt:lpstr>What’s on your mind?</vt:lpstr>
      <vt:lpstr>Unit 7</vt:lpstr>
      <vt:lpstr>Do Now</vt:lpstr>
      <vt:lpstr>Scatter plots</vt:lpstr>
      <vt:lpstr>PowerPoint Presentation</vt:lpstr>
      <vt:lpstr>PowerPoint Presentation</vt:lpstr>
      <vt:lpstr>PowerPoint Presentation</vt:lpstr>
      <vt:lpstr>PowerPoint Presentation</vt:lpstr>
      <vt:lpstr>Your Dataset</vt:lpstr>
      <vt:lpstr>What’s on your mind?</vt:lpstr>
      <vt:lpstr>Unit 8</vt:lpstr>
      <vt:lpstr>PowerPoint Presentation</vt:lpstr>
      <vt:lpstr>PowerPoint Presentation</vt:lpstr>
      <vt:lpstr>PowerPoint Presentation</vt:lpstr>
      <vt:lpstr>Do you speak Linear Regression?</vt:lpstr>
      <vt:lpstr>The Animals Dataset</vt:lpstr>
      <vt:lpstr>PowerPoint Presentation</vt:lpstr>
      <vt:lpstr>What’s on your mind?</vt:lpstr>
      <vt:lpstr>Unit 9</vt:lpstr>
      <vt:lpstr>Threats to Validity</vt:lpstr>
      <vt:lpstr>Fake News!</vt:lpstr>
      <vt:lpstr>What’s on your mind?</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1312</cp:revision>
  <cp:lastPrinted>2010-06-15T20:49:49Z</cp:lastPrinted>
  <dcterms:created xsi:type="dcterms:W3CDTF">2015-08-09T14:46:48Z</dcterms:created>
  <dcterms:modified xsi:type="dcterms:W3CDTF">2019-07-18T17:50:06Z</dcterms:modified>
  <cp:category/>
</cp:coreProperties>
</file>